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ADB1306.xml" ContentType="application/vnd.ms-powerpoint.comments+xml"/>
  <Override PartName="/ppt/notesSlides/notesSlide2.xml" ContentType="application/vnd.openxmlformats-officedocument.presentationml.notesSlide+xml"/>
  <Override PartName="/ppt/comments/modernComment_102_328A2FC4.xml" ContentType="application/vnd.ms-powerpoint.comments+xml"/>
  <Override PartName="/ppt/notesSlides/notesSlide3.xml" ContentType="application/vnd.openxmlformats-officedocument.presentationml.notesSlide+xml"/>
  <Override PartName="/ppt/comments/modernComment_103_692D1A2B.xml" ContentType="application/vnd.ms-powerpoint.comments+xml"/>
  <Override PartName="/ppt/notesSlides/notesSlide4.xml" ContentType="application/vnd.openxmlformats-officedocument.presentationml.notesSlide+xml"/>
  <Override PartName="/ppt/comments/modernComment_104_58E7F07F.xml" ContentType="application/vnd.ms-powerpoint.comments+xml"/>
  <Override PartName="/ppt/notesSlides/notesSlide5.xml" ContentType="application/vnd.openxmlformats-officedocument.presentationml.notesSlide+xml"/>
  <Override PartName="/ppt/comments/modernComment_105_8C7C3B61.xml" ContentType="application/vnd.ms-powerpoint.comments+xml"/>
  <Override PartName="/ppt/notesSlides/notesSlide6.xml" ContentType="application/vnd.openxmlformats-officedocument.presentationml.notesSlide+xml"/>
  <Override PartName="/ppt/comments/modernComment_106_F96753DF.xml" ContentType="application/vnd.ms-powerpoint.comments+xml"/>
  <Override PartName="/ppt/notesSlides/notesSlide7.xml" ContentType="application/vnd.openxmlformats-officedocument.presentationml.notesSlide+xml"/>
  <Override PartName="/ppt/comments/modernComment_107_70F24A0D.xml" ContentType="application/vnd.ms-powerpoint.comments+xml"/>
  <Override PartName="/ppt/notesSlides/notesSlide8.xml" ContentType="application/vnd.openxmlformats-officedocument.presentationml.notesSlide+xml"/>
  <Override PartName="/ppt/comments/modernComment_108_C804873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67" r:id="rId6"/>
    <p:sldId id="257" r:id="rId7"/>
    <p:sldId id="258" r:id="rId8"/>
    <p:sldId id="259" r:id="rId9"/>
    <p:sldId id="260" r:id="rId10"/>
    <p:sldId id="261" r:id="rId11"/>
    <p:sldId id="262" r:id="rId12"/>
    <p:sldId id="263" r:id="rId13"/>
    <p:sldId id="264" r:id="rId14"/>
    <p:sldId id="266" r:id="rId15"/>
    <p:sldId id="265"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2B6C60-0F09-A599-B290-08D06C06EFF8}" name="Harley Stevenson-Cocks" initials="HS" userId="S::nhs139@newcastle.ac.uk::bdc660c7-5d23-4684-8e4a-043984eb74c9" providerId="AD"/>
  <p188:author id="{CA4EBD6F-A97D-1621-8D39-43B6C2FE1276}" name="Lindsey Ferrie" initials="LF" userId="S::nlf10@newcastle.ac.uk::47d56958-86c5-44ce-b98e-65d3301d38d8" providerId="AD"/>
  <p188:author id="{28B11478-DFFD-9B3F-7690-97BBEEB12A0C}" name="Michele Sweeney" initials="MS" userId="S::nms70@newcastle.ac.uk::a660c822-c789-4943-bd47-8fa56ed697a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A456F-9D3B-9A94-E53F-9DEC7312A218}" v="1" dt="2024-10-16T08:11:21.718"/>
    <p1510:client id="{567539D8-EC27-9693-FA8A-E093CD4E6707}" v="1" dt="2024-10-16T08:14:03.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Elliott" userId="48268ca2-0cb4-43b1-8460-a6d25ee3e835" providerId="ADAL" clId="{6E2362B8-ADD2-4E2D-8618-2B87D389BA03}"/>
    <pc:docChg chg="custSel modSld replTag delTag">
      <pc:chgData name="Christina Elliott" userId="48268ca2-0cb4-43b1-8460-a6d25ee3e835" providerId="ADAL" clId="{6E2362B8-ADD2-4E2D-8618-2B87D389BA03}" dt="2024-10-04T09:52:35.235" v="11"/>
      <pc:docMkLst>
        <pc:docMk/>
      </pc:docMkLst>
      <pc:sldChg chg="modSp mod">
        <pc:chgData name="Christina Elliott" userId="48268ca2-0cb4-43b1-8460-a6d25ee3e835" providerId="ADAL" clId="{6E2362B8-ADD2-4E2D-8618-2B87D389BA03}" dt="2024-10-04T09:51:33.645" v="4" actId="313"/>
        <pc:sldMkLst>
          <pc:docMk/>
          <pc:sldMk cId="1764563499" sldId="259"/>
        </pc:sldMkLst>
        <pc:spChg chg="mod">
          <ac:chgData name="Christina Elliott" userId="48268ca2-0cb4-43b1-8460-a6d25ee3e835" providerId="ADAL" clId="{6E2362B8-ADD2-4E2D-8618-2B87D389BA03}" dt="2024-10-04T09:51:33.645" v="4" actId="313"/>
          <ac:spMkLst>
            <pc:docMk/>
            <pc:sldMk cId="1764563499" sldId="259"/>
            <ac:spMk id="3" creationId="{6B9C9DAC-4D10-09D9-FADE-064888E236F1}"/>
          </ac:spMkLst>
        </pc:spChg>
      </pc:sldChg>
      <pc:sldChg chg="modSp mod">
        <pc:chgData name="Christina Elliott" userId="48268ca2-0cb4-43b1-8460-a6d25ee3e835" providerId="ADAL" clId="{6E2362B8-ADD2-4E2D-8618-2B87D389BA03}" dt="2024-10-04T09:52:26.463" v="8" actId="14100"/>
        <pc:sldMkLst>
          <pc:docMk/>
          <pc:sldMk cId="689872983" sldId="265"/>
        </pc:sldMkLst>
        <pc:picChg chg="mod">
          <ac:chgData name="Christina Elliott" userId="48268ca2-0cb4-43b1-8460-a6d25ee3e835" providerId="ADAL" clId="{6E2362B8-ADD2-4E2D-8618-2B87D389BA03}" dt="2024-10-04T09:52:26.463" v="8" actId="14100"/>
          <ac:picMkLst>
            <pc:docMk/>
            <pc:sldMk cId="689872983" sldId="265"/>
            <ac:picMk id="11" creationId="{47D135BA-9D38-BE48-6C11-EEFF6271D855}"/>
          </ac:picMkLst>
        </pc:picChg>
      </pc:sldChg>
    </pc:docChg>
  </pc:docChgLst>
  <pc:docChgLst>
    <pc:chgData name="Michele Sweeney" userId="S::nms70@newcastle.ac.uk::a660c822-c789-4943-bd47-8fa56ed697a1" providerId="AD" clId="Web-{0E831274-6E0F-8B22-E3BF-DFC5262D04E6}"/>
    <pc:docChg chg="modSld">
      <pc:chgData name="Michele Sweeney" userId="S::nms70@newcastle.ac.uk::a660c822-c789-4943-bd47-8fa56ed697a1" providerId="AD" clId="Web-{0E831274-6E0F-8B22-E3BF-DFC5262D04E6}" dt="2024-10-09T14:23:52.611" v="7" actId="20577"/>
      <pc:docMkLst>
        <pc:docMk/>
      </pc:docMkLst>
      <pc:sldChg chg="modSp modCm">
        <pc:chgData name="Michele Sweeney" userId="S::nms70@newcastle.ac.uk::a660c822-c789-4943-bd47-8fa56ed697a1" providerId="AD" clId="Web-{0E831274-6E0F-8B22-E3BF-DFC5262D04E6}" dt="2024-10-09T14:23:52.611" v="7" actId="20577"/>
        <pc:sldMkLst>
          <pc:docMk/>
          <pc:sldMk cId="2356951905" sldId="261"/>
        </pc:sldMkLst>
        <pc:spChg chg="mod">
          <ac:chgData name="Michele Sweeney" userId="S::nms70@newcastle.ac.uk::a660c822-c789-4943-bd47-8fa56ed697a1" providerId="AD" clId="Web-{0E831274-6E0F-8B22-E3BF-DFC5262D04E6}" dt="2024-10-09T14:23:52.611" v="7" actId="20577"/>
          <ac:spMkLst>
            <pc:docMk/>
            <pc:sldMk cId="2356951905" sldId="261"/>
            <ac:spMk id="3" creationId="{285EE630-BA64-A1CF-47AA-AFB44F54F88F}"/>
          </ac:spMkLst>
        </pc:spChg>
        <pc:extLst>
          <p:ext xmlns:p="http://schemas.openxmlformats.org/presentationml/2006/main" uri="{D6D511B9-2390-475A-947B-AFAB55BFBCF1}">
            <pc226:cmChg xmlns:pc226="http://schemas.microsoft.com/office/powerpoint/2022/06/main/command" chg="mod">
              <pc226:chgData name="Michele Sweeney" userId="S::nms70@newcastle.ac.uk::a660c822-c789-4943-bd47-8fa56ed697a1" providerId="AD" clId="Web-{0E831274-6E0F-8B22-E3BF-DFC5262D04E6}" dt="2024-10-09T14:23:52.596" v="6" actId="20577"/>
              <pc2:cmMkLst xmlns:pc2="http://schemas.microsoft.com/office/powerpoint/2019/9/main/command">
                <pc:docMk/>
                <pc:sldMk cId="2356951905" sldId="261"/>
                <pc2:cmMk id="{AEFB99CA-1F65-4E80-8134-648B26FA27A5}"/>
              </pc2:cmMkLst>
            </pc226:cmChg>
          </p:ext>
        </pc:extLst>
      </pc:sldChg>
    </pc:docChg>
  </pc:docChgLst>
  <pc:docChgLst>
    <pc:chgData name="Alessio Iannetti" userId="S::nai12@newcastle.ac.uk::8dbdc4fd-662e-491b-8603-de4c08495d48" providerId="AD" clId="Web-{D8C82738-4A96-34AF-DA9A-D7741FB7FE86}"/>
    <pc:docChg chg="modSld">
      <pc:chgData name="Alessio Iannetti" userId="S::nai12@newcastle.ac.uk::8dbdc4fd-662e-491b-8603-de4c08495d48" providerId="AD" clId="Web-{D8C82738-4A96-34AF-DA9A-D7741FB7FE86}" dt="2024-10-07T10:46:23.815" v="1" actId="14100"/>
      <pc:docMkLst>
        <pc:docMk/>
      </pc:docMkLst>
      <pc:sldChg chg="modSp">
        <pc:chgData name="Alessio Iannetti" userId="S::nai12@newcastle.ac.uk::8dbdc4fd-662e-491b-8603-de4c08495d48" providerId="AD" clId="Web-{D8C82738-4A96-34AF-DA9A-D7741FB7FE86}" dt="2024-10-07T10:46:00.330" v="0" actId="14100"/>
        <pc:sldMkLst>
          <pc:docMk/>
          <pc:sldMk cId="1491595391" sldId="260"/>
        </pc:sldMkLst>
        <pc:picChg chg="mod">
          <ac:chgData name="Alessio Iannetti" userId="S::nai12@newcastle.ac.uk::8dbdc4fd-662e-491b-8603-de4c08495d48" providerId="AD" clId="Web-{D8C82738-4A96-34AF-DA9A-D7741FB7FE86}" dt="2024-10-07T10:46:00.330" v="0" actId="14100"/>
          <ac:picMkLst>
            <pc:docMk/>
            <pc:sldMk cId="1491595391" sldId="260"/>
            <ac:picMk id="5" creationId="{D096A87D-6C98-09B8-560A-3BD9A3BA4977}"/>
          </ac:picMkLst>
        </pc:picChg>
      </pc:sldChg>
      <pc:sldChg chg="modSp">
        <pc:chgData name="Alessio Iannetti" userId="S::nai12@newcastle.ac.uk::8dbdc4fd-662e-491b-8603-de4c08495d48" providerId="AD" clId="Web-{D8C82738-4A96-34AF-DA9A-D7741FB7FE86}" dt="2024-10-07T10:46:23.815" v="1" actId="14100"/>
        <pc:sldMkLst>
          <pc:docMk/>
          <pc:sldMk cId="689872983" sldId="265"/>
        </pc:sldMkLst>
        <pc:picChg chg="mod">
          <ac:chgData name="Alessio Iannetti" userId="S::nai12@newcastle.ac.uk::8dbdc4fd-662e-491b-8603-de4c08495d48" providerId="AD" clId="Web-{D8C82738-4A96-34AF-DA9A-D7741FB7FE86}" dt="2024-10-07T10:46:23.815" v="1" actId="14100"/>
          <ac:picMkLst>
            <pc:docMk/>
            <pc:sldMk cId="689872983" sldId="265"/>
            <ac:picMk id="17" creationId="{11654E3C-4B39-E878-A172-4B55F8FB74F5}"/>
          </ac:picMkLst>
        </pc:picChg>
      </pc:sldChg>
    </pc:docChg>
  </pc:docChgLst>
  <pc:docChgLst>
    <pc:chgData name="Andrew Knight" userId="S::namk8@newcastle.ac.uk::d6842956-d528-4ae3-9253-02ac0a07999e" providerId="AD" clId="Web-{567539D8-EC27-9693-FA8A-E093CD4E6707}"/>
    <pc:docChg chg="modSld">
      <pc:chgData name="Andrew Knight" userId="S::namk8@newcastle.ac.uk::d6842956-d528-4ae3-9253-02ac0a07999e" providerId="AD" clId="Web-{567539D8-EC27-9693-FA8A-E093CD4E6707}" dt="2024-10-16T08:14:03.331" v="0" actId="20577"/>
      <pc:docMkLst>
        <pc:docMk/>
      </pc:docMkLst>
      <pc:sldChg chg="modSp">
        <pc:chgData name="Andrew Knight" userId="S::namk8@newcastle.ac.uk::d6842956-d528-4ae3-9253-02ac0a07999e" providerId="AD" clId="Web-{567539D8-EC27-9693-FA8A-E093CD4E6707}" dt="2024-10-16T08:14:03.331" v="0" actId="20577"/>
        <pc:sldMkLst>
          <pc:docMk/>
          <pc:sldMk cId="1491595391" sldId="260"/>
        </pc:sldMkLst>
        <pc:spChg chg="mod">
          <ac:chgData name="Andrew Knight" userId="S::namk8@newcastle.ac.uk::d6842956-d528-4ae3-9253-02ac0a07999e" providerId="AD" clId="Web-{567539D8-EC27-9693-FA8A-E093CD4E6707}" dt="2024-10-16T08:14:03.331" v="0" actId="20577"/>
          <ac:spMkLst>
            <pc:docMk/>
            <pc:sldMk cId="1491595391" sldId="260"/>
            <ac:spMk id="3" creationId="{522039C9-86A2-60BA-3FDE-00D5E89703E2}"/>
          </ac:spMkLst>
        </pc:spChg>
      </pc:sldChg>
    </pc:docChg>
  </pc:docChgLst>
  <pc:docChgLst>
    <pc:chgData name="Andrew Knight" userId="S::namk8@newcastle.ac.uk::d6842956-d528-4ae3-9253-02ac0a07999e" providerId="AD" clId="Web-{35CA456F-9D3B-9A94-E53F-9DEC7312A218}"/>
    <pc:docChg chg="modSld">
      <pc:chgData name="Andrew Knight" userId="S::namk8@newcastle.ac.uk::d6842956-d528-4ae3-9253-02ac0a07999e" providerId="AD" clId="Web-{35CA456F-9D3B-9A94-E53F-9DEC7312A218}" dt="2024-10-16T08:11:21.718" v="0" actId="20577"/>
      <pc:docMkLst>
        <pc:docMk/>
      </pc:docMkLst>
      <pc:sldChg chg="modSp">
        <pc:chgData name="Andrew Knight" userId="S::namk8@newcastle.ac.uk::d6842956-d528-4ae3-9253-02ac0a07999e" providerId="AD" clId="Web-{35CA456F-9D3B-9A94-E53F-9DEC7312A218}" dt="2024-10-16T08:11:21.718" v="0" actId="20577"/>
        <pc:sldMkLst>
          <pc:docMk/>
          <pc:sldMk cId="1491595391" sldId="260"/>
        </pc:sldMkLst>
        <pc:spChg chg="mod">
          <ac:chgData name="Andrew Knight" userId="S::namk8@newcastle.ac.uk::d6842956-d528-4ae3-9253-02ac0a07999e" providerId="AD" clId="Web-{35CA456F-9D3B-9A94-E53F-9DEC7312A218}" dt="2024-10-16T08:11:21.718" v="0" actId="20577"/>
          <ac:spMkLst>
            <pc:docMk/>
            <pc:sldMk cId="1491595391" sldId="260"/>
            <ac:spMk id="3" creationId="{522039C9-86A2-60BA-3FDE-00D5E89703E2}"/>
          </ac:spMkLst>
        </pc:spChg>
      </pc:sldChg>
    </pc:docChg>
  </pc:docChgLst>
  <pc:docChgLst>
    <pc:chgData name="Harley Stevenson-Cocks" userId="bdc660c7-5d23-4684-8e4a-043984eb74c9" providerId="ADAL" clId="{27DE2B44-E486-F54E-A401-C9D15F015652}"/>
    <pc:docChg chg="modSld">
      <pc:chgData name="Harley Stevenson-Cocks" userId="bdc660c7-5d23-4684-8e4a-043984eb74c9" providerId="ADAL" clId="{27DE2B44-E486-F54E-A401-C9D15F015652}" dt="2024-10-03T14:40:53.182" v="14" actId="20577"/>
      <pc:docMkLst>
        <pc:docMk/>
      </pc:docMkLst>
      <pc:sldChg chg="modNotesTx">
        <pc:chgData name="Harley Stevenson-Cocks" userId="bdc660c7-5d23-4684-8e4a-043984eb74c9" providerId="ADAL" clId="{27DE2B44-E486-F54E-A401-C9D15F015652}" dt="2024-10-03T14:40:53.182" v="14" actId="20577"/>
        <pc:sldMkLst>
          <pc:docMk/>
          <pc:sldMk cId="3355739967" sldId="264"/>
        </pc:sldMkLst>
      </pc:sldChg>
    </pc:docChg>
  </pc:docChgLst>
  <pc:docChgLst>
    <pc:chgData name="Lindsey Ferrie" userId="S::nlf10@newcastle.ac.uk::47d56958-86c5-44ce-b98e-65d3301d38d8" providerId="AD" clId="Web-{187A5C0A-96C1-5661-5F27-EA5311077102}"/>
    <pc:docChg chg="mod modSld">
      <pc:chgData name="Lindsey Ferrie" userId="S::nlf10@newcastle.ac.uk::47d56958-86c5-44ce-b98e-65d3301d38d8" providerId="AD" clId="Web-{187A5C0A-96C1-5661-5F27-EA5311077102}" dt="2024-10-03T10:35:26.583" v="8" actId="20577"/>
      <pc:docMkLst>
        <pc:docMk/>
      </pc:docMkLst>
      <pc:sldChg chg="modSp modCm">
        <pc:chgData name="Lindsey Ferrie" userId="S::nlf10@newcastle.ac.uk::47d56958-86c5-44ce-b98e-65d3301d38d8" providerId="AD" clId="Web-{187A5C0A-96C1-5661-5F27-EA5311077102}" dt="2024-10-03T10:35:26.583" v="8" actId="20577"/>
        <pc:sldMkLst>
          <pc:docMk/>
          <pc:sldMk cId="2356951905" sldId="261"/>
        </pc:sldMkLst>
        <pc:spChg chg="mod">
          <ac:chgData name="Lindsey Ferrie" userId="S::nlf10@newcastle.ac.uk::47d56958-86c5-44ce-b98e-65d3301d38d8" providerId="AD" clId="Web-{187A5C0A-96C1-5661-5F27-EA5311077102}" dt="2024-10-03T10:35:26.583" v="8" actId="20577"/>
          <ac:spMkLst>
            <pc:docMk/>
            <pc:sldMk cId="2356951905" sldId="261"/>
            <ac:spMk id="3" creationId="{285EE630-BA64-A1CF-47AA-AFB44F54F88F}"/>
          </ac:spMkLst>
        </pc:spChg>
        <pc:extLst>
          <p:ext xmlns:p="http://schemas.openxmlformats.org/presentationml/2006/main" uri="{D6D511B9-2390-475A-947B-AFAB55BFBCF1}">
            <pc226:cmChg xmlns:pc226="http://schemas.microsoft.com/office/powerpoint/2022/06/main/command" chg="mod">
              <pc226:chgData name="Lindsey Ferrie" userId="S::nlf10@newcastle.ac.uk::47d56958-86c5-44ce-b98e-65d3301d38d8" providerId="AD" clId="Web-{187A5C0A-96C1-5661-5F27-EA5311077102}" dt="2024-10-03T10:35:26.583" v="8" actId="20577"/>
              <pc2:cmMkLst xmlns:pc2="http://schemas.microsoft.com/office/powerpoint/2019/9/main/command">
                <pc:docMk/>
                <pc:sldMk cId="2356951905" sldId="261"/>
                <pc2:cmMk id="{AEFB99CA-1F65-4E80-8134-648B26FA27A5}"/>
              </pc2:cmMkLst>
            </pc226:cmChg>
          </p:ext>
        </pc:extLst>
      </pc:sldChg>
    </pc:docChg>
  </pc:docChgLst>
  <pc:docChgLst>
    <pc:chgData name="Michele Sweeney" userId="S::nms70@newcastle.ac.uk::a660c822-c789-4943-bd47-8fa56ed697a1" providerId="AD" clId="Web-{59DEBE7D-F6DD-B63A-162E-B3B81FCDAFA5}"/>
    <pc:docChg chg="mod">
      <pc:chgData name="Michele Sweeney" userId="S::nms70@newcastle.ac.uk::a660c822-c789-4943-bd47-8fa56ed697a1" providerId="AD" clId="Web-{59DEBE7D-F6DD-B63A-162E-B3B81FCDAFA5}" dt="2024-10-08T18:24:19.870" v="0"/>
      <pc:docMkLst>
        <pc:docMk/>
      </pc:docMkLst>
    </pc:docChg>
  </pc:docChgLst>
</pc:chgInfo>
</file>

<file path=ppt/comments/modernComment_101_BADB1306.xml><?xml version="1.0" encoding="utf-8"?>
<p188:cmLst xmlns:a="http://schemas.openxmlformats.org/drawingml/2006/main" xmlns:r="http://schemas.openxmlformats.org/officeDocument/2006/relationships" xmlns:p188="http://schemas.microsoft.com/office/powerpoint/2018/8/main">
  <p188:cm id="{93E18FA8-301C-4991-B5FE-22A4F4EF1130}" authorId="{222B6C60-0F09-A599-B290-08D06C06EFF8}" created="2024-09-27T11:15:59.658">
    <pc:sldMkLst xmlns:pc="http://schemas.microsoft.com/office/powerpoint/2013/main/command">
      <pc:docMk/>
      <pc:sldMk cId="3134919430" sldId="257"/>
    </pc:sldMkLst>
    <p188:txBody>
      <a:bodyPr/>
      <a:lstStyle/>
      <a:p>
        <a:r>
          <a:rPr lang="en-GB"/>
          <a:t>Discussion points:
- is cell function/dysfunction core content to be covered along with cell cycle?
- 1x ethics as in introduction but it to otherwise form an underpinning concept covered across stage 1?
- assessment; initial thoughts were 100% MCQ, then moved towards Sem1 MCQ + Sem2 SAQ</a:t>
        </a:r>
      </a:p>
    </p188:txBody>
  </p188:cm>
</p188:cmLst>
</file>

<file path=ppt/comments/modernComment_102_328A2FC4.xml><?xml version="1.0" encoding="utf-8"?>
<p188:cmLst xmlns:a="http://schemas.openxmlformats.org/drawingml/2006/main" xmlns:r="http://schemas.openxmlformats.org/officeDocument/2006/relationships" xmlns:p188="http://schemas.microsoft.com/office/powerpoint/2018/8/main">
  <p188:cm id="{D3A980D1-F080-4FE3-A6AB-FBAC041DEDA1}" authorId="{222B6C60-0F09-A599-B290-08D06C06EFF8}" created="2024-09-27T11:21:38.291">
    <pc:sldMkLst xmlns:pc="http://schemas.microsoft.com/office/powerpoint/2013/main/command">
      <pc:docMk/>
      <pc:sldMk cId="847916996" sldId="258"/>
    </pc:sldMkLst>
    <p188:txBody>
      <a:bodyPr/>
      <a:lstStyle/>
      <a:p>
        <a:r>
          <a:rPr lang="en-GB"/>
          <a:t>Discussion points:
- Title = it was felt “Core skills” is misrepresentative due to absence of practical skills, but “research” or “scientific” skills didn’t truly convey the content. “Foundations of Research” or “Fundamental Scientific Skills” were proposed but not agreed. Use of term “research” may be offputting to students, and exclusively referring to “scientific” skills undersells the transferable skill development in this module. 
- Suggestion was to avoid going too data heavy in semester 1 - encourage teamwork skills and group work early, and develop resilience/self-efficacy 
- Elements of global health, chronic and rare diseases should be covered in whatever form the projects in this module take, and underpinning ethics 
- Simon Cockell mentioned that we should be wary of staff/resource availability to teach informatics etc to potentially 400 students - suggested that 5hrs was the upper limit of contact time for this based on current experiences and resource</a:t>
        </a:r>
      </a:p>
    </p188:txBody>
  </p188:cm>
</p188:cmLst>
</file>

<file path=ppt/comments/modernComment_103_692D1A2B.xml><?xml version="1.0" encoding="utf-8"?>
<p188:cmLst xmlns:a="http://schemas.openxmlformats.org/drawingml/2006/main" xmlns:r="http://schemas.openxmlformats.org/officeDocument/2006/relationships" xmlns:p188="http://schemas.microsoft.com/office/powerpoint/2018/8/main">
  <p188:cm id="{4B6874B3-18C8-40AB-BBBF-7F0762B54D3E}" authorId="{222B6C60-0F09-A599-B290-08D06C06EFF8}" created="2024-09-27T11:26:05.972">
    <pc:sldMkLst xmlns:pc="http://schemas.microsoft.com/office/powerpoint/2013/main/command">
      <pc:docMk/>
      <pc:sldMk cId="1764563499" sldId="259"/>
    </pc:sldMkLst>
    <p188:replyLst>
      <p188:reply id="{422E443D-94A8-BC42-9FCD-56F2CC750485}" authorId="{222B6C60-0F09-A599-B290-08D06C06EFF8}" created="2024-10-10T09:34:10.046">
        <p188:txBody>
          <a:bodyPr/>
          <a:lstStyle/>
          <a:p>
            <a:r>
              <a:rPr lang="en-GB"/>
              <a:t>Discussion point from 9/10/24 workshop: can we ensure post-translational modifications are covered as a concept? (Not necessarily in detail) </a:t>
            </a:r>
          </a:p>
        </p188:txBody>
      </p188:reply>
    </p188:replyLst>
    <p188:txBody>
      <a:bodyPr/>
      <a:lstStyle/>
      <a:p>
        <a:r>
          <a:rPr lang="en-GB"/>
          <a:t>Discussion points:
- title of module was agreed as good. Needed to ensure content fit within the “molecules” definition. 
- recombinant DNA/expression systems was suggested as also fitting in the “infectious disease/health challenges” (title TBC) module, possibly as a lab
- diabetes/obesity could also both be themes that underpin molecules of life/health challenges modules </a:t>
        </a:r>
      </a:p>
    </p188:txBody>
  </p188:cm>
</p188:cmLst>
</file>

<file path=ppt/comments/modernComment_104_58E7F07F.xml><?xml version="1.0" encoding="utf-8"?>
<p188:cmLst xmlns:a="http://schemas.openxmlformats.org/drawingml/2006/main" xmlns:r="http://schemas.openxmlformats.org/officeDocument/2006/relationships" xmlns:p188="http://schemas.microsoft.com/office/powerpoint/2018/8/main">
  <p188:cm id="{36A17CF7-C454-4F27-BEBF-0E9159B5B897}" authorId="{222B6C60-0F09-A599-B290-08D06C06EFF8}" created="2024-09-27T11:33:53.860">
    <pc:sldMkLst xmlns:pc="http://schemas.microsoft.com/office/powerpoint/2013/main/command">
      <pc:docMk/>
      <pc:sldMk cId="1491595391" sldId="260"/>
    </pc:sldMkLst>
    <p188:txBody>
      <a:bodyPr/>
      <a:lstStyle/>
      <a:p>
        <a:r>
          <a:rPr lang="en-GB"/>
          <a:t>This module was probably the most discussed, with a feeling that both the title and structure needed work to more clearly align with one another.
Discussion points:
- title TBC - “global health challenges” conveyed too much of an epidemiological perspective that was maybe too much for stage 1, or undersold other aspects of the module content. “Infectious disease and emerging health challenges” became a more appropriate working title. 
- to set the context of global health, do we need to have an introduction to epidemiology here?
- it was thought too much to try to cover a lot of original suggestions, e.g. COVID (maybe in 10 years time), HIV (been and gone) - in favour of the likes of RSV and malaria (more contemporary)
- microbiome needed to be covered but separated from the GI system
- recombinant DNA/expression systems and diabetes/obesity could be overlapping themes between this and the molecules of life module 
- the rationale behind this module being Semester 1 was to introduce some interesting topic areas rather than Semester 1 content being entirely “fundamental subject knowledge” </a:t>
        </a:r>
      </a:p>
    </p188:txBody>
  </p188:cm>
</p188:cmLst>
</file>

<file path=ppt/comments/modernComment_105_8C7C3B61.xml><?xml version="1.0" encoding="utf-8"?>
<p188:cmLst xmlns:a="http://schemas.openxmlformats.org/drawingml/2006/main" xmlns:r="http://schemas.openxmlformats.org/officeDocument/2006/relationships" xmlns:p188="http://schemas.microsoft.com/office/powerpoint/2018/8/main">
  <p188:cm id="{74E03D9E-321D-4E4E-82AA-43C56B6FEB74}" authorId="{222B6C60-0F09-A599-B290-08D06C06EFF8}" created="2024-09-27T11:39:47.607">
    <pc:sldMkLst xmlns:pc="http://schemas.microsoft.com/office/powerpoint/2013/main/command">
      <pc:docMk/>
      <pc:sldMk cId="2356951905" sldId="261"/>
    </pc:sldMkLst>
    <p188:txBody>
      <a:bodyPr/>
      <a:lstStyle/>
      <a:p>
        <a:r>
          <a:rPr lang="en-GB"/>
          <a:t>Discussion points:
- generally agreed the module title and content align well 
- stem cells originally proposed alongside specialised cells here, but thought these could be introduced along with cell division in the core module, or with the developmental biology content? 
- basic human anatomy should be included alongside the relevant system content rather than as a separate entity - but human anatomy should be considered as a stage 2 module (currently very well liked) 
- possible labs: nerve conduction velocity, ECG </a:t>
        </a:r>
      </a:p>
    </p188:txBody>
  </p188:cm>
  <p188:cm id="{AEFB99CA-1F65-4E80-8134-648B26FA27A5}" authorId="{CA4EBD6F-A97D-1621-8D39-43B6C2FE1276}" created="2024-10-03T10:34:28.706">
    <ac:txMkLst xmlns:ac="http://schemas.microsoft.com/office/drawing/2013/main/command">
      <pc:docMk xmlns:pc="http://schemas.microsoft.com/office/powerpoint/2013/main/command"/>
      <pc:sldMk xmlns:pc="http://schemas.microsoft.com/office/powerpoint/2013/main/command" cId="2356951905" sldId="261"/>
      <ac:spMk id="3" creationId="{285EE630-BA64-A1CF-47AA-AFB44F54F88F}"/>
      <ac:txMk cp="350" len="76">
        <ac:context len="495" hash="4056536673"/>
      </ac:txMk>
    </ac:txMkLst>
    <p188:pos x="1413565" y="3313043"/>
    <p188:replyLst>
      <p188:reply id="{F1038DCF-DEBC-497C-8130-261CA61B13E1}" authorId="{28B11478-DFFD-9B3F-7690-97BBEEB12A0C}" created="2024-10-08T18:24:19.870">
        <p188:txBody>
          <a:bodyPr/>
          <a:lstStyle/>
          <a:p>
            <a:r>
              <a:rPr lang="en-US"/>
              <a:t>yes.  briefly discussed with Claudia already</a:t>
            </a:r>
          </a:p>
        </p188:txBody>
      </p188:reply>
    </p188:replyLst>
    <p188:txBody>
      <a:bodyPr/>
      <a:lstStyle/>
      <a:p>
        <a:r>
          <a:rPr lang="en-US"/>
          <a:t>Can we involve NNND theme in the design of this so it fits with the Neuro pathway - Claudia Racca / Laura Young / Andy Jackson 
Est. x3-4 lcts</a:t>
        </a:r>
      </a:p>
    </p188:txBody>
  </p188:cm>
</p188:cmLst>
</file>

<file path=ppt/comments/modernComment_106_F96753DF.xml><?xml version="1.0" encoding="utf-8"?>
<p188:cmLst xmlns:a="http://schemas.openxmlformats.org/drawingml/2006/main" xmlns:r="http://schemas.openxmlformats.org/officeDocument/2006/relationships" xmlns:p188="http://schemas.microsoft.com/office/powerpoint/2018/8/main">
  <p188:cm id="{C5B959EC-569F-4F45-AFCC-C775D37167D8}" authorId="{222B6C60-0F09-A599-B290-08D06C06EFF8}" created="2024-09-27T11:43:03.878">
    <pc:sldMkLst xmlns:pc="http://schemas.microsoft.com/office/powerpoint/2013/main/command">
      <pc:docMk/>
      <pc:sldMk cId="4184298463" sldId="262"/>
    </pc:sldMkLst>
    <p188:replyLst>
      <p188:reply id="{D6D14427-B00E-084D-8529-8CF0257E3204}" authorId="{222B6C60-0F09-A599-B290-08D06C06EFF8}" created="2024-10-10T09:34:52.436">
        <p188:txBody>
          <a:bodyPr/>
          <a:lstStyle/>
          <a:p>
            <a:r>
              <a:rPr lang="en-GB"/>
              <a:t>Discussion point 9/10/24 workshop: how about kinases instead of GPCRs? GPCRs could be covered as part of the related Core Concepts content?</a:t>
            </a:r>
          </a:p>
        </p188:txBody>
      </p188:reply>
    </p188:replyLst>
    <p188:txBody>
      <a:bodyPr/>
      <a:lstStyle/>
      <a:p>
        <a:r>
          <a:rPr lang="en-GB"/>
          <a:t>Discussion points:
- module name was discussed, originally Mechanisms to Medicines but it was felt this discounted content such as lifestyle interventions, so Therapeutic Mechanisms became the working title
- drug delivery wasn’t originally included but has been suggested</a:t>
        </a:r>
      </a:p>
    </p188:txBody>
  </p188:cm>
</p188:cmLst>
</file>

<file path=ppt/comments/modernComment_107_70F24A0D.xml><?xml version="1.0" encoding="utf-8"?>
<p188:cmLst xmlns:a="http://schemas.openxmlformats.org/drawingml/2006/main" xmlns:r="http://schemas.openxmlformats.org/officeDocument/2006/relationships" xmlns:p188="http://schemas.microsoft.com/office/powerpoint/2018/8/main">
  <p188:cm id="{B8D687D6-0A73-4D4B-B959-2A22015DEF90}" authorId="{222B6C60-0F09-A599-B290-08D06C06EFF8}" created="2024-09-27T11:47:29.519">
    <pc:sldMkLst xmlns:pc="http://schemas.microsoft.com/office/powerpoint/2013/main/command">
      <pc:docMk/>
      <pc:sldMk cId="1894926861" sldId="263"/>
    </pc:sldMkLst>
    <p188:txBody>
      <a:bodyPr/>
      <a:lstStyle/>
      <a:p>
        <a:r>
          <a:rPr lang="en-GB"/>
          <a:t>- Note that the E in ADME represents elimination so we need to decide whether that is included in the Therapeutics module or not
- Kidney, liver and respiratory systems were felt more appropriate for stage 2, as was a dedicated anatomy module
- endocrinology was felt to be more suited to stage 2</a:t>
        </a:r>
      </a:p>
    </p188:txBody>
  </p188:cm>
</p188:cmLst>
</file>

<file path=ppt/comments/modernComment_108_C804873F.xml><?xml version="1.0" encoding="utf-8"?>
<p188:cmLst xmlns:a="http://schemas.openxmlformats.org/drawingml/2006/main" xmlns:r="http://schemas.openxmlformats.org/officeDocument/2006/relationships" xmlns:p188="http://schemas.microsoft.com/office/powerpoint/2018/8/main">
  <p188:cm id="{32D39A20-FA14-4C2D-820E-5C2A42767E63}" authorId="{222B6C60-0F09-A599-B290-08D06C06EFF8}" created="2024-09-27T11:48:58.520">
    <pc:sldMkLst xmlns:pc="http://schemas.microsoft.com/office/powerpoint/2013/main/command">
      <pc:docMk/>
      <pc:sldMk cId="3355739967" sldId="264"/>
    </pc:sldMkLst>
    <p188:txBody>
      <a:bodyPr/>
      <a:lstStyle/>
      <a:p>
        <a:r>
          <a:rPr lang="en-GB"/>
          <a:t>Note these aren’t truly “binned” concepts - it was felt phosphorous in biology could just be included when teaching DNA structure, and covered innately elsewhere in terms of phosphorylation 
Biodiversity is mentioned in the QAA but can be light touch, so is innately covered by for example discussing pathogenic vs non pathogenic organisms and more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1B046-A2D3-4C6F-A2CD-DC0F3C261457}" type="datetimeFigureOut">
              <a:rPr lang="en-GB" smtClean="0"/>
              <a:t>16/10/2024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F1AD0-5728-4C58-A74F-BAC23A760D68}" type="slidenum">
              <a:rPr lang="en-GB" smtClean="0"/>
              <a:t>‹#›</a:t>
            </a:fld>
            <a:endParaRPr lang="en-GB"/>
          </a:p>
        </p:txBody>
      </p:sp>
    </p:spTree>
    <p:extLst>
      <p:ext uri="{BB962C8B-B14F-4D97-AF65-F5344CB8AC3E}">
        <p14:creationId xmlns:p14="http://schemas.microsoft.com/office/powerpoint/2010/main" val="358393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Discussion points:</a:t>
            </a:r>
            <a:endParaRPr lang="en-US"/>
          </a:p>
          <a:p>
            <a:r>
              <a:rPr lang="en-GB"/>
              <a:t>- is cell function/dysfunction core content to be covered along with cell cycle?</a:t>
            </a:r>
          </a:p>
          <a:p>
            <a:r>
              <a:rPr lang="en-GB"/>
              <a:t>- 1x ethics as in introduction but it to otherwise form an underpinning concept covered across stage 1?</a:t>
            </a:r>
          </a:p>
          <a:p>
            <a:r>
              <a:rPr lang="en-GB"/>
              <a:t>- assessment; initial thoughts were 100% MCQ, then moved towards Sem1 MCQ + Sem2 SAQ</a:t>
            </a:r>
          </a:p>
          <a:p>
            <a:endParaRPr lang="en-GB" b="1"/>
          </a:p>
        </p:txBody>
      </p:sp>
      <p:sp>
        <p:nvSpPr>
          <p:cNvPr id="4" name="Slide Number Placeholder 3"/>
          <p:cNvSpPr>
            <a:spLocks noGrp="1"/>
          </p:cNvSpPr>
          <p:nvPr>
            <p:ph type="sldNum" sz="quarter" idx="5"/>
          </p:nvPr>
        </p:nvSpPr>
        <p:spPr/>
        <p:txBody>
          <a:bodyPr/>
          <a:lstStyle/>
          <a:p>
            <a:fld id="{2D6F1AD0-5728-4C58-A74F-BAC23A760D68}" type="slidenum">
              <a:rPr lang="en-GB" smtClean="0"/>
              <a:t>3</a:t>
            </a:fld>
            <a:endParaRPr lang="en-GB"/>
          </a:p>
        </p:txBody>
      </p:sp>
    </p:spTree>
    <p:extLst>
      <p:ext uri="{BB962C8B-B14F-4D97-AF65-F5344CB8AC3E}">
        <p14:creationId xmlns:p14="http://schemas.microsoft.com/office/powerpoint/2010/main" val="45664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Discussion points:</a:t>
            </a:r>
            <a:endParaRPr lang="en-US"/>
          </a:p>
          <a:p>
            <a:r>
              <a:rPr lang="en-GB"/>
              <a:t>- Title = it was felt “Core skills” is misrepresentative due to absence of practical skills, but “research” or “scientific” skills didn’t truly convey the content. “Foundations of Research” or “Fundamental Scientific Skills” were proposed but not agreed. Use of term “research” may be </a:t>
            </a:r>
            <a:r>
              <a:rPr lang="en-GB" err="1"/>
              <a:t>offputting</a:t>
            </a:r>
            <a:r>
              <a:rPr lang="en-GB"/>
              <a:t> to students, and exclusively referring to “scientific” skills undersells the transferable skill development in this module. </a:t>
            </a:r>
          </a:p>
          <a:p>
            <a:r>
              <a:rPr lang="en-GB"/>
              <a:t>- Suggestion was to avoid going too data heavy in semester 1 - encourage teamwork skills and group work early, and develop resilience/self-efficacy </a:t>
            </a:r>
          </a:p>
          <a:p>
            <a:r>
              <a:rPr lang="en-GB"/>
              <a:t>- Elements of global health, chronic and rare diseases should be covered in whatever form the projects in this module take, and underpinning ethics </a:t>
            </a:r>
          </a:p>
          <a:p>
            <a:r>
              <a:rPr lang="en-GB"/>
              <a:t>- Simon Cockell mentioned that we should be wary of staff/resource availability to teach informatics etc to potentially 400 students - suggested that 5hrs was the upper limit of contact time for this based on current experiences and resource</a:t>
            </a:r>
          </a:p>
        </p:txBody>
      </p:sp>
      <p:sp>
        <p:nvSpPr>
          <p:cNvPr id="4" name="Slide Number Placeholder 3"/>
          <p:cNvSpPr>
            <a:spLocks noGrp="1"/>
          </p:cNvSpPr>
          <p:nvPr>
            <p:ph type="sldNum" sz="quarter" idx="5"/>
          </p:nvPr>
        </p:nvSpPr>
        <p:spPr/>
        <p:txBody>
          <a:bodyPr/>
          <a:lstStyle/>
          <a:p>
            <a:fld id="{2D6F1AD0-5728-4C58-A74F-BAC23A760D68}" type="slidenum">
              <a:rPr lang="en-GB" smtClean="0"/>
              <a:t>4</a:t>
            </a:fld>
            <a:endParaRPr lang="en-GB"/>
          </a:p>
        </p:txBody>
      </p:sp>
    </p:spTree>
    <p:extLst>
      <p:ext uri="{BB962C8B-B14F-4D97-AF65-F5344CB8AC3E}">
        <p14:creationId xmlns:p14="http://schemas.microsoft.com/office/powerpoint/2010/main" val="829848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Discussion points:</a:t>
            </a:r>
            <a:endParaRPr lang="en-US"/>
          </a:p>
          <a:p>
            <a:r>
              <a:rPr lang="en-GB"/>
              <a:t>- title of module was agreed as good. Needed to ensure content fit within the “molecules” definition. </a:t>
            </a:r>
          </a:p>
          <a:p>
            <a:r>
              <a:rPr lang="en-GB"/>
              <a:t>- recombinant DNA/expression systems was suggested as also fitting in the “infectious disease/health challenges” (title TBC) module, possibly as a lab</a:t>
            </a:r>
          </a:p>
          <a:p>
            <a:r>
              <a:rPr lang="en-GB"/>
              <a:t>- diabetes/obesity could also both be themes that underpin molecules of life/health challenges modules</a:t>
            </a:r>
          </a:p>
          <a:p>
            <a:endParaRPr lang="en-GB"/>
          </a:p>
        </p:txBody>
      </p:sp>
      <p:sp>
        <p:nvSpPr>
          <p:cNvPr id="4" name="Slide Number Placeholder 3"/>
          <p:cNvSpPr>
            <a:spLocks noGrp="1"/>
          </p:cNvSpPr>
          <p:nvPr>
            <p:ph type="sldNum" sz="quarter" idx="5"/>
          </p:nvPr>
        </p:nvSpPr>
        <p:spPr/>
        <p:txBody>
          <a:bodyPr/>
          <a:lstStyle/>
          <a:p>
            <a:fld id="{2D6F1AD0-5728-4C58-A74F-BAC23A760D68}" type="slidenum">
              <a:rPr lang="en-GB" smtClean="0"/>
              <a:t>5</a:t>
            </a:fld>
            <a:endParaRPr lang="en-GB"/>
          </a:p>
        </p:txBody>
      </p:sp>
    </p:spTree>
    <p:extLst>
      <p:ext uri="{BB962C8B-B14F-4D97-AF65-F5344CB8AC3E}">
        <p14:creationId xmlns:p14="http://schemas.microsoft.com/office/powerpoint/2010/main" val="138647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module was probably the most discussed, with a feeling that both the title and structure needed work to more clearly align with one another.</a:t>
            </a:r>
          </a:p>
          <a:p>
            <a:br>
              <a:rPr lang="en-US"/>
            </a:br>
            <a:endParaRPr lang="en-US"/>
          </a:p>
          <a:p>
            <a:r>
              <a:rPr lang="en-US"/>
              <a:t>Discussion points:</a:t>
            </a:r>
            <a:endParaRPr lang="en-GB"/>
          </a:p>
          <a:p>
            <a:r>
              <a:rPr lang="en-US"/>
              <a:t>- title TBC - “global health challenges” conveyed too much of an epidemiological perspective that was maybe too much for stage 1, or undersold other aspects of the module content. “Infectious disease and emerging health challenges” became a more appropriate working title. </a:t>
            </a:r>
            <a:endParaRPr lang="en-GB"/>
          </a:p>
          <a:p>
            <a:r>
              <a:rPr lang="en-US"/>
              <a:t>- to set the context of global health, do we need to have an introduction to epidemiology here?</a:t>
            </a:r>
            <a:endParaRPr lang="en-GB"/>
          </a:p>
          <a:p>
            <a:r>
              <a:rPr lang="en-US"/>
              <a:t>- it was thought too much to try to cover a lot of original suggestions, e.g. COVID (maybe in 10 years time), HIV (been and gone) - in </a:t>
            </a:r>
            <a:r>
              <a:rPr lang="en-US" err="1"/>
              <a:t>favour</a:t>
            </a:r>
            <a:r>
              <a:rPr lang="en-US"/>
              <a:t> of the likes of RSV and malaria (more contemporary)</a:t>
            </a:r>
            <a:endParaRPr lang="en-GB"/>
          </a:p>
          <a:p>
            <a:r>
              <a:rPr lang="en-US"/>
              <a:t>- microbiome needed to be covered but separated from the GI system</a:t>
            </a:r>
            <a:endParaRPr lang="en-GB"/>
          </a:p>
          <a:p>
            <a:r>
              <a:rPr lang="en-US"/>
              <a:t>- recombinant DNA/expression systems and diabetes/obesity could be overlapping themes between this and the molecules of life module </a:t>
            </a:r>
            <a:endParaRPr lang="en-GB"/>
          </a:p>
          <a:p>
            <a:r>
              <a:rPr lang="en-US"/>
              <a:t>- the rationale behind this module being Semester 1 was to introduce some interesting topic areas rather than Semester 1 content being entirely “fundamental subject knowledge”</a:t>
            </a:r>
            <a:endParaRPr lang="en-GB"/>
          </a:p>
        </p:txBody>
      </p:sp>
      <p:sp>
        <p:nvSpPr>
          <p:cNvPr id="4" name="Slide Number Placeholder 3"/>
          <p:cNvSpPr>
            <a:spLocks noGrp="1"/>
          </p:cNvSpPr>
          <p:nvPr>
            <p:ph type="sldNum" sz="quarter" idx="5"/>
          </p:nvPr>
        </p:nvSpPr>
        <p:spPr/>
        <p:txBody>
          <a:bodyPr/>
          <a:lstStyle/>
          <a:p>
            <a:fld id="{2D6F1AD0-5728-4C58-A74F-BAC23A760D68}" type="slidenum">
              <a:rPr lang="en-GB" smtClean="0"/>
              <a:t>6</a:t>
            </a:fld>
            <a:endParaRPr lang="en-GB"/>
          </a:p>
        </p:txBody>
      </p:sp>
    </p:spTree>
    <p:extLst>
      <p:ext uri="{BB962C8B-B14F-4D97-AF65-F5344CB8AC3E}">
        <p14:creationId xmlns:p14="http://schemas.microsoft.com/office/powerpoint/2010/main" val="389453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Discussion points:</a:t>
            </a:r>
          </a:p>
          <a:p>
            <a:r>
              <a:rPr lang="en-US"/>
              <a:t>- generally agreed the module title and content align well </a:t>
            </a:r>
            <a:endParaRPr lang="en-GB"/>
          </a:p>
          <a:p>
            <a:r>
              <a:rPr lang="en-US"/>
              <a:t>- stem cells originally proposed alongside </a:t>
            </a:r>
            <a:r>
              <a:rPr lang="en-US" err="1"/>
              <a:t>specialised</a:t>
            </a:r>
            <a:r>
              <a:rPr lang="en-US"/>
              <a:t> cells here, but thought these could be introduced along with cell division in the core module, or with the developmental biology content? </a:t>
            </a:r>
            <a:endParaRPr lang="en-GB"/>
          </a:p>
          <a:p>
            <a:r>
              <a:rPr lang="en-US"/>
              <a:t>- basic human anatomy should be included alongside the relevant system content rather than as a separate entity - but human anatomy should be considered as a stage 2 module (currently very well liked) </a:t>
            </a:r>
            <a:endParaRPr lang="en-GB"/>
          </a:p>
          <a:p>
            <a:r>
              <a:rPr lang="en-US"/>
              <a:t>- possible labs: nerve conduction velocity, ECG </a:t>
            </a:r>
            <a:endParaRPr lang="en-GB"/>
          </a:p>
        </p:txBody>
      </p:sp>
      <p:sp>
        <p:nvSpPr>
          <p:cNvPr id="4" name="Slide Number Placeholder 3"/>
          <p:cNvSpPr>
            <a:spLocks noGrp="1"/>
          </p:cNvSpPr>
          <p:nvPr>
            <p:ph type="sldNum" sz="quarter" idx="5"/>
          </p:nvPr>
        </p:nvSpPr>
        <p:spPr/>
        <p:txBody>
          <a:bodyPr/>
          <a:lstStyle/>
          <a:p>
            <a:fld id="{2D6F1AD0-5728-4C58-A74F-BAC23A760D68}" type="slidenum">
              <a:rPr lang="en-GB" smtClean="0"/>
              <a:t>7</a:t>
            </a:fld>
            <a:endParaRPr lang="en-GB"/>
          </a:p>
        </p:txBody>
      </p:sp>
    </p:spTree>
    <p:extLst>
      <p:ext uri="{BB962C8B-B14F-4D97-AF65-F5344CB8AC3E}">
        <p14:creationId xmlns:p14="http://schemas.microsoft.com/office/powerpoint/2010/main" val="393244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Discussion points:</a:t>
            </a:r>
          </a:p>
          <a:p>
            <a:r>
              <a:rPr lang="en-US"/>
              <a:t>- module name was discussed, originally Mechanisms to Medicines but it was felt this discounted content such as lifestyle interventions, so Therapeutic Mechanisms became the working title</a:t>
            </a:r>
            <a:endParaRPr lang="en-GB"/>
          </a:p>
          <a:p>
            <a:r>
              <a:rPr lang="en-US"/>
              <a:t>- drug delivery wasn’t originally included but has been suggested</a:t>
            </a: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2D6F1AD0-5728-4C58-A74F-BAC23A760D68}" type="slidenum">
              <a:rPr lang="en-GB" smtClean="0"/>
              <a:t>8</a:t>
            </a:fld>
            <a:endParaRPr lang="en-GB"/>
          </a:p>
        </p:txBody>
      </p:sp>
    </p:spTree>
    <p:extLst>
      <p:ext uri="{BB962C8B-B14F-4D97-AF65-F5344CB8AC3E}">
        <p14:creationId xmlns:p14="http://schemas.microsoft.com/office/powerpoint/2010/main" val="2675025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Note that the E in ADME represents elimination so we need to decide whether that is included in the Therapeutics module or not</a:t>
            </a:r>
          </a:p>
          <a:p>
            <a:r>
              <a:rPr lang="en-US"/>
              <a:t>- Kidney, liver and respiratory systems were felt more appropriate for stage 2, as was a dedicated anatomy module</a:t>
            </a:r>
            <a:endParaRPr lang="en-GB"/>
          </a:p>
          <a:p>
            <a:r>
              <a:rPr lang="en-US"/>
              <a:t>- endocrinology was felt to be more suited to stage 2</a:t>
            </a: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2D6F1AD0-5728-4C58-A74F-BAC23A760D68}" type="slidenum">
              <a:rPr lang="en-GB" smtClean="0"/>
              <a:t>9</a:t>
            </a:fld>
            <a:endParaRPr lang="en-GB"/>
          </a:p>
        </p:txBody>
      </p:sp>
    </p:spTree>
    <p:extLst>
      <p:ext uri="{BB962C8B-B14F-4D97-AF65-F5344CB8AC3E}">
        <p14:creationId xmlns:p14="http://schemas.microsoft.com/office/powerpoint/2010/main" val="2408494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these aren’t truly “binned” concepts - it was felt phosphorous in biology could just be included when teaching DNA structure, and covered innately elsewhere in terms of phosphorylation </a:t>
            </a:r>
            <a:br>
              <a:rPr lang="en-US">
                <a:cs typeface="+mn-lt"/>
              </a:rPr>
            </a:br>
            <a:endParaRPr lang="en-US"/>
          </a:p>
          <a:p>
            <a:r>
              <a:rPr lang="en-US"/>
              <a:t>Biodiversity is mentioned in the RSB criteria but can be light touch, so is innately covered by for example discussing pathogenic vs non pathogenic organisms and more </a:t>
            </a: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2D6F1AD0-5728-4C58-A74F-BAC23A760D68}" type="slidenum">
              <a:rPr lang="en-GB" smtClean="0"/>
              <a:t>10</a:t>
            </a:fld>
            <a:endParaRPr lang="en-GB"/>
          </a:p>
        </p:txBody>
      </p:sp>
    </p:spTree>
    <p:extLst>
      <p:ext uri="{BB962C8B-B14F-4D97-AF65-F5344CB8AC3E}">
        <p14:creationId xmlns:p14="http://schemas.microsoft.com/office/powerpoint/2010/main" val="363325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2126-A3CF-83F7-9751-38E6C12788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2541016-9EAD-B98B-95BD-C6B9F2EB07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247EEA0-F70D-564D-78E1-C69FCA51E85E}"/>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5" name="Footer Placeholder 4">
            <a:extLst>
              <a:ext uri="{FF2B5EF4-FFF2-40B4-BE49-F238E27FC236}">
                <a16:creationId xmlns:a16="http://schemas.microsoft.com/office/drawing/2014/main" id="{D703CF3D-AB9B-10CD-4952-3105FFD620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701DE0-4A78-C5D3-F938-4BC0A82C721F}"/>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424030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4051-338D-A37A-D752-F9E7A259B97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628891-420C-40A3-E62C-72991648D5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AB776E-3555-21B6-88C9-0B2BDF28F751}"/>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5" name="Footer Placeholder 4">
            <a:extLst>
              <a:ext uri="{FF2B5EF4-FFF2-40B4-BE49-F238E27FC236}">
                <a16:creationId xmlns:a16="http://schemas.microsoft.com/office/drawing/2014/main" id="{01FC4E62-72F9-302A-CE8C-1545E75B3A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EBB900-DF41-A568-416F-72CCCEE34EDA}"/>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2249030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197517-DBB9-EFE2-F172-CC9328D4D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5F6A09-6C5C-2C14-DC7D-CB459A559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C35129-64EA-C753-BCDE-894F17BFCAA5}"/>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5" name="Footer Placeholder 4">
            <a:extLst>
              <a:ext uri="{FF2B5EF4-FFF2-40B4-BE49-F238E27FC236}">
                <a16:creationId xmlns:a16="http://schemas.microsoft.com/office/drawing/2014/main" id="{D88B7089-A44C-F10A-BC10-7E9E52C2E2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A3FED1-D239-83F6-0D07-65C4843AC402}"/>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314230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1E23-76C9-052E-B011-436653D7F9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B1121AF-7A8E-C30D-09CF-EEB8A4A616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2674E6-2C3C-3D89-3A45-8F072C4114B8}"/>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5" name="Footer Placeholder 4">
            <a:extLst>
              <a:ext uri="{FF2B5EF4-FFF2-40B4-BE49-F238E27FC236}">
                <a16:creationId xmlns:a16="http://schemas.microsoft.com/office/drawing/2014/main" id="{0AFE7D25-6903-C44D-55E6-5C6C0AF46B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D49A98-07EA-6191-8EB2-3C135B69ABBD}"/>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2362374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10AE-BEE5-544A-CE77-0CA550D36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6130DBD-B557-EC9D-D62A-804CFA3B39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8AC010-690A-91A1-BE3A-E3832AD3FAA9}"/>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5" name="Footer Placeholder 4">
            <a:extLst>
              <a:ext uri="{FF2B5EF4-FFF2-40B4-BE49-F238E27FC236}">
                <a16:creationId xmlns:a16="http://schemas.microsoft.com/office/drawing/2014/main" id="{8FD4E672-C285-7F2D-C814-8F1AAADC16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D80C4A-13E7-984A-D0E3-9657264DCD11}"/>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63220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0BE6-6604-6794-CFC7-0E95B01C54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2953C-5351-F3D7-20A0-7658C8E14A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792D919-D8D8-30CD-1379-DDE1985B73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47756B2-5833-AB78-E491-5019AA806737}"/>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6" name="Footer Placeholder 5">
            <a:extLst>
              <a:ext uri="{FF2B5EF4-FFF2-40B4-BE49-F238E27FC236}">
                <a16:creationId xmlns:a16="http://schemas.microsoft.com/office/drawing/2014/main" id="{7E04FAFF-EAB4-7A28-5680-6A8DBB147E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B57DDD-FDBE-6200-1DAF-388811B0DFF9}"/>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521669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1FDB-69A2-44B4-7027-4BFA59A3632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B07322-1C98-477D-57FE-B0D1EB336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8DCB9D-9E5D-47D0-7922-8096ED262B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AD0A32D-2410-6A4F-C0A7-A8FFB0EFE1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ADA902-DDEF-3C8D-A5A9-7EBB8544F8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7E39842-2BB0-66DB-2F4E-01F2EE70DD6F}"/>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8" name="Footer Placeholder 7">
            <a:extLst>
              <a:ext uri="{FF2B5EF4-FFF2-40B4-BE49-F238E27FC236}">
                <a16:creationId xmlns:a16="http://schemas.microsoft.com/office/drawing/2014/main" id="{DD629DE5-9AB9-4B9B-566D-AA562242B0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C38DE5A-B28D-9520-D18D-825AE7649493}"/>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287747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4C1E-457C-3792-4D04-D17B118CF1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85E5A4-FF02-7380-38D5-EA9FCB6F946D}"/>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4" name="Footer Placeholder 3">
            <a:extLst>
              <a:ext uri="{FF2B5EF4-FFF2-40B4-BE49-F238E27FC236}">
                <a16:creationId xmlns:a16="http://schemas.microsoft.com/office/drawing/2014/main" id="{8B954119-B437-9B94-535A-24C9DE94C4A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FD80EC-5280-09FC-DA14-23C9E848B44C}"/>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20942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AC99F1-F31A-61E1-12A4-6FDF97283C6A}"/>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3" name="Footer Placeholder 2">
            <a:extLst>
              <a:ext uri="{FF2B5EF4-FFF2-40B4-BE49-F238E27FC236}">
                <a16:creationId xmlns:a16="http://schemas.microsoft.com/office/drawing/2014/main" id="{19453F8B-74A0-B8D2-3C96-A0522CF049E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75DC08A-2804-A71B-15EA-DA888FD8D3DF}"/>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293046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05AD-A4F4-33F3-96B0-EE9938E6E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2E3754-5893-EB27-0BD0-B021D1FA1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639620-F35A-D932-E0C4-25E92CCF0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275C40-0785-42FA-7E46-1465D311D880}"/>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6" name="Footer Placeholder 5">
            <a:extLst>
              <a:ext uri="{FF2B5EF4-FFF2-40B4-BE49-F238E27FC236}">
                <a16:creationId xmlns:a16="http://schemas.microsoft.com/office/drawing/2014/main" id="{0F700AB5-C51D-22F1-A896-4886E948B8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D6FD71-F063-A065-84D1-4C69985307B8}"/>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3034872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C2FD-9106-01A4-AE46-782F2AAE7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DE341B-E9A8-4D8A-4793-9243CF376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C0165E2-8928-8C11-1865-33B43E9A7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6E9B2-3D48-2514-E1E1-BFE892D030CA}"/>
              </a:ext>
            </a:extLst>
          </p:cNvPr>
          <p:cNvSpPr>
            <a:spLocks noGrp="1"/>
          </p:cNvSpPr>
          <p:nvPr>
            <p:ph type="dt" sz="half" idx="10"/>
          </p:nvPr>
        </p:nvSpPr>
        <p:spPr/>
        <p:txBody>
          <a:bodyPr/>
          <a:lstStyle/>
          <a:p>
            <a:fld id="{94783C9D-0E69-486D-8085-8A6D2173CB2A}" type="datetimeFigureOut">
              <a:rPr lang="en-GB" smtClean="0"/>
              <a:t>16/10/2024</a:t>
            </a:fld>
            <a:endParaRPr lang="en-GB"/>
          </a:p>
        </p:txBody>
      </p:sp>
      <p:sp>
        <p:nvSpPr>
          <p:cNvPr id="6" name="Footer Placeholder 5">
            <a:extLst>
              <a:ext uri="{FF2B5EF4-FFF2-40B4-BE49-F238E27FC236}">
                <a16:creationId xmlns:a16="http://schemas.microsoft.com/office/drawing/2014/main" id="{2E3B4961-62D4-7800-6FE0-66D0A39E1A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63C59E-0B82-B271-1388-BF9A5FA42E36}"/>
              </a:ext>
            </a:extLst>
          </p:cNvPr>
          <p:cNvSpPr>
            <a:spLocks noGrp="1"/>
          </p:cNvSpPr>
          <p:nvPr>
            <p:ph type="sldNum" sz="quarter" idx="12"/>
          </p:nvPr>
        </p:nvSpPr>
        <p:spPr/>
        <p:txBody>
          <a:bodyPr/>
          <a:lstStyle/>
          <a:p>
            <a:fld id="{30525CB2-4FF7-4199-A3A3-CCAD5571BC89}" type="slidenum">
              <a:rPr lang="en-GB" smtClean="0"/>
              <a:t>‹#›</a:t>
            </a:fld>
            <a:endParaRPr lang="en-GB"/>
          </a:p>
        </p:txBody>
      </p:sp>
    </p:spTree>
    <p:extLst>
      <p:ext uri="{BB962C8B-B14F-4D97-AF65-F5344CB8AC3E}">
        <p14:creationId xmlns:p14="http://schemas.microsoft.com/office/powerpoint/2010/main" val="1418188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218FFF-F78B-9748-E2B7-F787B4F1B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9B6E3D-9715-6192-7AD4-BD9357FB6B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5F9D2C-109E-5B98-8B2F-1F3E47B583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783C9D-0E69-486D-8085-8A6D2173CB2A}" type="datetimeFigureOut">
              <a:rPr lang="en-GB" smtClean="0"/>
              <a:t>16/10/2024</a:t>
            </a:fld>
            <a:endParaRPr lang="en-GB"/>
          </a:p>
        </p:txBody>
      </p:sp>
      <p:sp>
        <p:nvSpPr>
          <p:cNvPr id="5" name="Footer Placeholder 4">
            <a:extLst>
              <a:ext uri="{FF2B5EF4-FFF2-40B4-BE49-F238E27FC236}">
                <a16:creationId xmlns:a16="http://schemas.microsoft.com/office/drawing/2014/main" id="{6A740C00-AD76-353F-E4A8-4B016C659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8240475-4885-15E9-54C1-9D2522FCF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0525CB2-4FF7-4199-A3A3-CCAD5571BC89}" type="slidenum">
              <a:rPr lang="en-GB" smtClean="0"/>
              <a:t>‹#›</a:t>
            </a:fld>
            <a:endParaRPr lang="en-GB"/>
          </a:p>
        </p:txBody>
      </p:sp>
    </p:spTree>
    <p:extLst>
      <p:ext uri="{BB962C8B-B14F-4D97-AF65-F5344CB8AC3E}">
        <p14:creationId xmlns:p14="http://schemas.microsoft.com/office/powerpoint/2010/main" val="773168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8_C804873F.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BADB1306.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328A2FC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692D1A2B.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4_58E7F07F.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5_8C7C3B6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F96753DF.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70F24A0D.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F85E-4E4F-FC57-73A8-1641249E33E4}"/>
              </a:ext>
            </a:extLst>
          </p:cNvPr>
          <p:cNvSpPr>
            <a:spLocks noGrp="1"/>
          </p:cNvSpPr>
          <p:nvPr>
            <p:ph type="ctrTitle"/>
          </p:nvPr>
        </p:nvSpPr>
        <p:spPr>
          <a:xfrm>
            <a:off x="1524000" y="-405627"/>
            <a:ext cx="9144000" cy="2387600"/>
          </a:xfrm>
        </p:spPr>
        <p:txBody>
          <a:bodyPr/>
          <a:lstStyle/>
          <a:p>
            <a:r>
              <a:rPr lang="en-GB"/>
              <a:t>Stage 1 Revamp</a:t>
            </a:r>
          </a:p>
        </p:txBody>
      </p:sp>
      <p:sp>
        <p:nvSpPr>
          <p:cNvPr id="3" name="Subtitle 2">
            <a:extLst>
              <a:ext uri="{FF2B5EF4-FFF2-40B4-BE49-F238E27FC236}">
                <a16:creationId xmlns:a16="http://schemas.microsoft.com/office/drawing/2014/main" id="{5E09C677-6A29-F17B-58AF-38018F0FC512}"/>
              </a:ext>
            </a:extLst>
          </p:cNvPr>
          <p:cNvSpPr>
            <a:spLocks noGrp="1"/>
          </p:cNvSpPr>
          <p:nvPr>
            <p:ph type="subTitle" idx="1"/>
          </p:nvPr>
        </p:nvSpPr>
        <p:spPr>
          <a:xfrm>
            <a:off x="1472136" y="1982289"/>
            <a:ext cx="9144000" cy="558642"/>
          </a:xfrm>
        </p:spPr>
        <p:txBody>
          <a:bodyPr/>
          <a:lstStyle/>
          <a:p>
            <a:r>
              <a:rPr lang="en-GB"/>
              <a:t>Module content as of 26/09/24</a:t>
            </a:r>
          </a:p>
        </p:txBody>
      </p:sp>
      <p:sp>
        <p:nvSpPr>
          <p:cNvPr id="4" name="TextBox 3">
            <a:extLst>
              <a:ext uri="{FF2B5EF4-FFF2-40B4-BE49-F238E27FC236}">
                <a16:creationId xmlns:a16="http://schemas.microsoft.com/office/drawing/2014/main" id="{D9280799-D05D-CFE0-C163-7236311DFF8F}"/>
              </a:ext>
            </a:extLst>
          </p:cNvPr>
          <p:cNvSpPr txBox="1"/>
          <p:nvPr/>
        </p:nvSpPr>
        <p:spPr>
          <a:xfrm>
            <a:off x="598575" y="3428380"/>
            <a:ext cx="1099281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Please note:</a:t>
            </a:r>
            <a:endParaRPr lang="en-GB"/>
          </a:p>
          <a:p>
            <a:pPr marL="285750" indent="-285750">
              <a:buFont typeface="Arial"/>
              <a:buChar char="•"/>
            </a:pPr>
            <a:r>
              <a:rPr lang="en-GB"/>
              <a:t>One slide per module</a:t>
            </a:r>
          </a:p>
          <a:p>
            <a:pPr marL="285750" indent="-285750">
              <a:buFont typeface="Arial"/>
              <a:buChar char="•"/>
            </a:pPr>
            <a:r>
              <a:rPr lang="en-GB"/>
              <a:t>Each slide has a comment summarising main discussion points related to that module</a:t>
            </a:r>
          </a:p>
          <a:p>
            <a:pPr marL="285750" indent="-285750">
              <a:buFont typeface="Arial"/>
              <a:buChar char="•"/>
            </a:pPr>
            <a:r>
              <a:rPr lang="en-GB"/>
              <a:t>Contact hours represented by e.g. "x1" (for 1hr) where this was discussed</a:t>
            </a:r>
          </a:p>
          <a:p>
            <a:pPr marL="285750" indent="-285750">
              <a:buFont typeface="Arial"/>
              <a:buChar char="•"/>
            </a:pPr>
            <a:r>
              <a:rPr lang="en-GB"/>
              <a:t>Some </a:t>
            </a:r>
            <a:r>
              <a:rPr lang="en-GB" err="1"/>
              <a:t>practicals</a:t>
            </a:r>
            <a:r>
              <a:rPr lang="en-GB"/>
              <a:t> were proposed in the meeting and are included here – earlier practical suggestions are </a:t>
            </a:r>
            <a:r>
              <a:rPr lang="en-GB" b="1"/>
              <a:t>not</a:t>
            </a:r>
            <a:endParaRPr lang="en-GB"/>
          </a:p>
          <a:p>
            <a:pPr marL="285750" indent="-285750">
              <a:buFont typeface="Arial"/>
              <a:buChar char="•"/>
            </a:pPr>
            <a:r>
              <a:rPr lang="en-GB"/>
              <a:t>Content for Stage 2 or the "bin" included towards the end</a:t>
            </a:r>
            <a:endParaRPr lang="en-GB" b="1"/>
          </a:p>
          <a:p>
            <a:pPr marL="285750" indent="-285750">
              <a:buFont typeface="Arial"/>
              <a:buChar char="•"/>
            </a:pPr>
            <a:r>
              <a:rPr lang="en-GB"/>
              <a:t>Pictures of each module included on the last slide </a:t>
            </a:r>
          </a:p>
          <a:p>
            <a:pPr marL="285750" indent="-285750">
              <a:buFont typeface="Arial"/>
              <a:buChar char="•"/>
            </a:pPr>
            <a:r>
              <a:rPr lang="en-GB"/>
              <a:t>Please don't add further comments here unless necessary – next steps are to identify module leaders who will finalise content, hours, </a:t>
            </a:r>
            <a:r>
              <a:rPr lang="en-GB" err="1"/>
              <a:t>practicals</a:t>
            </a:r>
            <a:r>
              <a:rPr lang="en-GB"/>
              <a:t> &amp; assessments </a:t>
            </a:r>
          </a:p>
          <a:p>
            <a:pPr marL="285750" indent="-285750">
              <a:buFont typeface="Arial"/>
              <a:buChar char="•"/>
            </a:pPr>
            <a:endParaRPr lang="en-GB" b="1"/>
          </a:p>
        </p:txBody>
      </p:sp>
    </p:spTree>
    <p:extLst>
      <p:ext uri="{BB962C8B-B14F-4D97-AF65-F5344CB8AC3E}">
        <p14:creationId xmlns:p14="http://schemas.microsoft.com/office/powerpoint/2010/main" val="192790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0628-B4D6-02DB-9237-3A9EF81008FA}"/>
              </a:ext>
            </a:extLst>
          </p:cNvPr>
          <p:cNvSpPr>
            <a:spLocks noGrp="1"/>
          </p:cNvSpPr>
          <p:nvPr>
            <p:ph type="title"/>
          </p:nvPr>
        </p:nvSpPr>
        <p:spPr/>
        <p:txBody>
          <a:bodyPr/>
          <a:lstStyle/>
          <a:p>
            <a:r>
              <a:rPr lang="en-GB"/>
              <a:t>“bin”</a:t>
            </a:r>
          </a:p>
        </p:txBody>
      </p:sp>
      <p:sp>
        <p:nvSpPr>
          <p:cNvPr id="3" name="Content Placeholder 2">
            <a:extLst>
              <a:ext uri="{FF2B5EF4-FFF2-40B4-BE49-F238E27FC236}">
                <a16:creationId xmlns:a16="http://schemas.microsoft.com/office/drawing/2014/main" id="{CFABCAE1-1A43-6FC9-88FA-3D523F0C2A1D}"/>
              </a:ext>
            </a:extLst>
          </p:cNvPr>
          <p:cNvSpPr>
            <a:spLocks noGrp="1"/>
          </p:cNvSpPr>
          <p:nvPr>
            <p:ph idx="1"/>
          </p:nvPr>
        </p:nvSpPr>
        <p:spPr/>
        <p:txBody>
          <a:bodyPr/>
          <a:lstStyle/>
          <a:p>
            <a:r>
              <a:rPr lang="en-GB"/>
              <a:t>Phosphorous in biology</a:t>
            </a:r>
          </a:p>
          <a:p>
            <a:r>
              <a:rPr lang="en-GB"/>
              <a:t>Origins of life (biodiversity)</a:t>
            </a:r>
          </a:p>
          <a:p>
            <a:pPr marL="0" indent="0">
              <a:buNone/>
            </a:pPr>
            <a:endParaRPr lang="en-GB"/>
          </a:p>
        </p:txBody>
      </p:sp>
    </p:spTree>
    <p:extLst>
      <p:ext uri="{BB962C8B-B14F-4D97-AF65-F5344CB8AC3E}">
        <p14:creationId xmlns:p14="http://schemas.microsoft.com/office/powerpoint/2010/main" val="335573996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61FC-C8C4-ADC7-A84F-518BF3B12C21}"/>
              </a:ext>
            </a:extLst>
          </p:cNvPr>
          <p:cNvSpPr>
            <a:spLocks noGrp="1"/>
          </p:cNvSpPr>
          <p:nvPr>
            <p:ph type="ctrTitle"/>
          </p:nvPr>
        </p:nvSpPr>
        <p:spPr/>
        <p:txBody>
          <a:bodyPr/>
          <a:lstStyle/>
          <a:p>
            <a:r>
              <a:rPr lang="en-GB"/>
              <a:t>Pictures</a:t>
            </a:r>
          </a:p>
        </p:txBody>
      </p:sp>
      <p:sp>
        <p:nvSpPr>
          <p:cNvPr id="3" name="Subtitle 2">
            <a:extLst>
              <a:ext uri="{FF2B5EF4-FFF2-40B4-BE49-F238E27FC236}">
                <a16:creationId xmlns:a16="http://schemas.microsoft.com/office/drawing/2014/main" id="{751DBD4F-A2D0-BE84-460F-FF2D479667B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30090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ece of paper with red writing on it&#10;&#10;Description automatically generated">
            <a:extLst>
              <a:ext uri="{FF2B5EF4-FFF2-40B4-BE49-F238E27FC236}">
                <a16:creationId xmlns:a16="http://schemas.microsoft.com/office/drawing/2014/main" id="{5486A239-FE3B-D57D-0E17-182C44543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213651" y="72191"/>
            <a:ext cx="2289802" cy="3053069"/>
          </a:xfrm>
          <a:prstGeom prst="rect">
            <a:avLst/>
          </a:prstGeom>
        </p:spPr>
      </p:pic>
      <p:pic>
        <p:nvPicPr>
          <p:cNvPr id="7" name="Picture 6" descr="A white board with pieces of paper&#10;&#10;Description automatically generated">
            <a:extLst>
              <a:ext uri="{FF2B5EF4-FFF2-40B4-BE49-F238E27FC236}">
                <a16:creationId xmlns:a16="http://schemas.microsoft.com/office/drawing/2014/main" id="{2E0DB393-E938-360B-ED57-E8FDF27FB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66496" y="453825"/>
            <a:ext cx="3053071" cy="2289803"/>
          </a:xfrm>
          <a:prstGeom prst="rect">
            <a:avLst/>
          </a:prstGeom>
        </p:spPr>
      </p:pic>
      <p:pic>
        <p:nvPicPr>
          <p:cNvPr id="9" name="Picture 8" descr="A close-up of several papers&#10;&#10;Description automatically generated">
            <a:extLst>
              <a:ext uri="{FF2B5EF4-FFF2-40B4-BE49-F238E27FC236}">
                <a16:creationId xmlns:a16="http://schemas.microsoft.com/office/drawing/2014/main" id="{AA3B83E2-EBB7-B902-656F-D959F9F9B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7872" y="463073"/>
            <a:ext cx="3318287" cy="2488715"/>
          </a:xfrm>
          <a:prstGeom prst="rect">
            <a:avLst/>
          </a:prstGeom>
        </p:spPr>
      </p:pic>
      <p:pic>
        <p:nvPicPr>
          <p:cNvPr id="11" name="Picture 10" descr="A poster with many white paper&#10;&#10;Description automatically generated with medium confidence">
            <a:extLst>
              <a:ext uri="{FF2B5EF4-FFF2-40B4-BE49-F238E27FC236}">
                <a16:creationId xmlns:a16="http://schemas.microsoft.com/office/drawing/2014/main" id="{47D135BA-9D38-BE48-6C11-EEFF6271D8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799970" y="3906210"/>
            <a:ext cx="3318290" cy="2488717"/>
          </a:xfrm>
          <a:prstGeom prst="rect">
            <a:avLst/>
          </a:prstGeom>
        </p:spPr>
      </p:pic>
      <p:pic>
        <p:nvPicPr>
          <p:cNvPr id="13" name="Picture 12" descr="A group of white paper with black text on it&#10;&#10;Description automatically generated">
            <a:extLst>
              <a:ext uri="{FF2B5EF4-FFF2-40B4-BE49-F238E27FC236}">
                <a16:creationId xmlns:a16="http://schemas.microsoft.com/office/drawing/2014/main" id="{87EAE5AC-2618-D917-38C0-853C0D8AE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8076" y="463070"/>
            <a:ext cx="3318287" cy="2488715"/>
          </a:xfrm>
          <a:prstGeom prst="rect">
            <a:avLst/>
          </a:prstGeom>
        </p:spPr>
      </p:pic>
      <p:pic>
        <p:nvPicPr>
          <p:cNvPr id="15" name="Picture 14" descr="A group of white paper on a white board&#10;&#10;Description automatically generated">
            <a:extLst>
              <a:ext uri="{FF2B5EF4-FFF2-40B4-BE49-F238E27FC236}">
                <a16:creationId xmlns:a16="http://schemas.microsoft.com/office/drawing/2014/main" id="{92DF05E0-E282-B940-8595-8A2E78BE33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5164023" y="3906210"/>
            <a:ext cx="3318289" cy="2488717"/>
          </a:xfrm>
          <a:prstGeom prst="rect">
            <a:avLst/>
          </a:prstGeom>
        </p:spPr>
      </p:pic>
      <p:pic>
        <p:nvPicPr>
          <p:cNvPr id="17" name="Picture 16" descr="A white board with black text and notes&#10;&#10;Description automatically generated">
            <a:extLst>
              <a:ext uri="{FF2B5EF4-FFF2-40B4-BE49-F238E27FC236}">
                <a16:creationId xmlns:a16="http://schemas.microsoft.com/office/drawing/2014/main" id="{11654E3C-4B39-E878-A172-4B55F8FB74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517032" y="3895167"/>
            <a:ext cx="3274114" cy="2554975"/>
          </a:xfrm>
          <a:prstGeom prst="rect">
            <a:avLst/>
          </a:prstGeom>
        </p:spPr>
      </p:pic>
      <p:pic>
        <p:nvPicPr>
          <p:cNvPr id="19" name="Picture 18" descr="A board with white paper with black text&#10;&#10;Description automatically generated">
            <a:extLst>
              <a:ext uri="{FF2B5EF4-FFF2-40B4-BE49-F238E27FC236}">
                <a16:creationId xmlns:a16="http://schemas.microsoft.com/office/drawing/2014/main" id="{290D346D-6122-B3C8-CE99-B874322AD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07871" y="3906213"/>
            <a:ext cx="3318288" cy="2488716"/>
          </a:xfrm>
          <a:prstGeom prst="rect">
            <a:avLst/>
          </a:prstGeom>
        </p:spPr>
      </p:pic>
    </p:spTree>
    <p:extLst>
      <p:ext uri="{BB962C8B-B14F-4D97-AF65-F5344CB8AC3E}">
        <p14:creationId xmlns:p14="http://schemas.microsoft.com/office/powerpoint/2010/main" val="68987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F77EB4-8694-6D51-D3BD-80846EB7C43F}"/>
              </a:ext>
            </a:extLst>
          </p:cNvPr>
          <p:cNvSpPr txBox="1"/>
          <p:nvPr/>
        </p:nvSpPr>
        <p:spPr>
          <a:xfrm>
            <a:off x="2233283" y="3754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Semester 1</a:t>
            </a:r>
          </a:p>
        </p:txBody>
      </p:sp>
      <p:sp>
        <p:nvSpPr>
          <p:cNvPr id="6" name="TextBox 5">
            <a:extLst>
              <a:ext uri="{FF2B5EF4-FFF2-40B4-BE49-F238E27FC236}">
                <a16:creationId xmlns:a16="http://schemas.microsoft.com/office/drawing/2014/main" id="{1789D543-D1AF-E84C-673B-5A40A97ED853}"/>
              </a:ext>
            </a:extLst>
          </p:cNvPr>
          <p:cNvSpPr txBox="1"/>
          <p:nvPr/>
        </p:nvSpPr>
        <p:spPr>
          <a:xfrm>
            <a:off x="7212642" y="3754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Semester 2</a:t>
            </a:r>
          </a:p>
        </p:txBody>
      </p:sp>
      <p:sp>
        <p:nvSpPr>
          <p:cNvPr id="7" name="Rectangle 6">
            <a:extLst>
              <a:ext uri="{FF2B5EF4-FFF2-40B4-BE49-F238E27FC236}">
                <a16:creationId xmlns:a16="http://schemas.microsoft.com/office/drawing/2014/main" id="{D620460E-CFD8-30AB-9E1A-BF9DB4229DA9}"/>
              </a:ext>
            </a:extLst>
          </p:cNvPr>
          <p:cNvSpPr/>
          <p:nvPr/>
        </p:nvSpPr>
        <p:spPr>
          <a:xfrm>
            <a:off x="452887" y="504705"/>
            <a:ext cx="11281908" cy="96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Core Concepts in Biomedical Sciences </a:t>
            </a:r>
            <a:endParaRPr lang="en-US"/>
          </a:p>
          <a:p>
            <a:pPr algn="ctr"/>
            <a:r>
              <a:rPr lang="en-GB"/>
              <a:t>(20cr)</a:t>
            </a:r>
          </a:p>
        </p:txBody>
      </p:sp>
      <p:sp>
        <p:nvSpPr>
          <p:cNvPr id="8" name="Rectangle 7">
            <a:extLst>
              <a:ext uri="{FF2B5EF4-FFF2-40B4-BE49-F238E27FC236}">
                <a16:creationId xmlns:a16="http://schemas.microsoft.com/office/drawing/2014/main" id="{BC5D9108-454E-61E7-4A77-D29BD1BB57E1}"/>
              </a:ext>
            </a:extLst>
          </p:cNvPr>
          <p:cNvSpPr/>
          <p:nvPr/>
        </p:nvSpPr>
        <p:spPr>
          <a:xfrm>
            <a:off x="452887" y="1715997"/>
            <a:ext cx="5505804" cy="96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Molecules of Life </a:t>
            </a:r>
            <a:endParaRPr lang="en-US"/>
          </a:p>
          <a:p>
            <a:pPr algn="ctr"/>
            <a:r>
              <a:rPr lang="en-GB"/>
              <a:t>(20cr)</a:t>
            </a:r>
          </a:p>
        </p:txBody>
      </p:sp>
      <p:sp>
        <p:nvSpPr>
          <p:cNvPr id="9" name="Rectangle 8">
            <a:extLst>
              <a:ext uri="{FF2B5EF4-FFF2-40B4-BE49-F238E27FC236}">
                <a16:creationId xmlns:a16="http://schemas.microsoft.com/office/drawing/2014/main" id="{6EDDB6FA-C563-BE64-2FF7-DDF9FE9249FC}"/>
              </a:ext>
            </a:extLst>
          </p:cNvPr>
          <p:cNvSpPr/>
          <p:nvPr/>
        </p:nvSpPr>
        <p:spPr>
          <a:xfrm>
            <a:off x="452886" y="2945261"/>
            <a:ext cx="5505804" cy="96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Infectious Disease and Emerging Health Challenges (20cr)</a:t>
            </a:r>
          </a:p>
        </p:txBody>
      </p:sp>
      <p:sp>
        <p:nvSpPr>
          <p:cNvPr id="10" name="Rectangle 9">
            <a:extLst>
              <a:ext uri="{FF2B5EF4-FFF2-40B4-BE49-F238E27FC236}">
                <a16:creationId xmlns:a16="http://schemas.microsoft.com/office/drawing/2014/main" id="{E1986E2E-49A4-6E00-9D27-50901E0D8411}"/>
              </a:ext>
            </a:extLst>
          </p:cNvPr>
          <p:cNvSpPr/>
          <p:nvPr/>
        </p:nvSpPr>
        <p:spPr>
          <a:xfrm>
            <a:off x="6228990" y="1715996"/>
            <a:ext cx="5505804" cy="96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Cells to Systems </a:t>
            </a:r>
            <a:endParaRPr lang="en-US"/>
          </a:p>
          <a:p>
            <a:pPr algn="ctr"/>
            <a:r>
              <a:rPr lang="en-GB"/>
              <a:t>(20cr)</a:t>
            </a:r>
          </a:p>
        </p:txBody>
      </p:sp>
      <p:sp>
        <p:nvSpPr>
          <p:cNvPr id="11" name="Rectangle 10">
            <a:extLst>
              <a:ext uri="{FF2B5EF4-FFF2-40B4-BE49-F238E27FC236}">
                <a16:creationId xmlns:a16="http://schemas.microsoft.com/office/drawing/2014/main" id="{46AA0053-13A6-BE36-376C-B0831F19F303}"/>
              </a:ext>
            </a:extLst>
          </p:cNvPr>
          <p:cNvSpPr/>
          <p:nvPr/>
        </p:nvSpPr>
        <p:spPr>
          <a:xfrm>
            <a:off x="6228989" y="2945260"/>
            <a:ext cx="5505804" cy="96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Therapeutic Mechanisms </a:t>
            </a:r>
            <a:endParaRPr lang="en-US"/>
          </a:p>
          <a:p>
            <a:pPr algn="ctr"/>
            <a:r>
              <a:rPr lang="en-GB"/>
              <a:t>(20cr)</a:t>
            </a:r>
            <a:endParaRPr lang="en-US"/>
          </a:p>
        </p:txBody>
      </p:sp>
      <p:sp>
        <p:nvSpPr>
          <p:cNvPr id="12" name="Rectangle 11">
            <a:extLst>
              <a:ext uri="{FF2B5EF4-FFF2-40B4-BE49-F238E27FC236}">
                <a16:creationId xmlns:a16="http://schemas.microsoft.com/office/drawing/2014/main" id="{4441A4D9-895B-D6F0-4849-D0709E6219A6}"/>
              </a:ext>
            </a:extLst>
          </p:cNvPr>
          <p:cNvSpPr/>
          <p:nvPr/>
        </p:nvSpPr>
        <p:spPr>
          <a:xfrm>
            <a:off x="452886" y="4203280"/>
            <a:ext cx="11281908" cy="9652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Core Skills in Biomedical Sciences </a:t>
            </a:r>
            <a:endParaRPr lang="en-US"/>
          </a:p>
          <a:p>
            <a:pPr algn="ctr"/>
            <a:r>
              <a:rPr lang="en-GB"/>
              <a:t>(20cr)</a:t>
            </a:r>
          </a:p>
        </p:txBody>
      </p:sp>
      <p:sp>
        <p:nvSpPr>
          <p:cNvPr id="13" name="TextBox 12">
            <a:extLst>
              <a:ext uri="{FF2B5EF4-FFF2-40B4-BE49-F238E27FC236}">
                <a16:creationId xmlns:a16="http://schemas.microsoft.com/office/drawing/2014/main" id="{9374ECD0-166C-3404-5CCB-376D24696964}"/>
              </a:ext>
            </a:extLst>
          </p:cNvPr>
          <p:cNvSpPr txBox="1"/>
          <p:nvPr/>
        </p:nvSpPr>
        <p:spPr>
          <a:xfrm>
            <a:off x="453274" y="5642974"/>
            <a:ext cx="4872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Note: above names are </a:t>
            </a:r>
            <a:r>
              <a:rPr lang="en-GB" b="1"/>
              <a:t>working </a:t>
            </a:r>
            <a:r>
              <a:rPr lang="en-GB"/>
              <a:t>titles TBC</a:t>
            </a:r>
            <a:endParaRPr lang="en-US"/>
          </a:p>
        </p:txBody>
      </p:sp>
    </p:spTree>
    <p:extLst>
      <p:ext uri="{BB962C8B-B14F-4D97-AF65-F5344CB8AC3E}">
        <p14:creationId xmlns:p14="http://schemas.microsoft.com/office/powerpoint/2010/main" val="291189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1F35-3F53-4E03-3ACA-1EDE052FF11A}"/>
              </a:ext>
            </a:extLst>
          </p:cNvPr>
          <p:cNvSpPr>
            <a:spLocks noGrp="1"/>
          </p:cNvSpPr>
          <p:nvPr>
            <p:ph type="title"/>
          </p:nvPr>
        </p:nvSpPr>
        <p:spPr/>
        <p:txBody>
          <a:bodyPr/>
          <a:lstStyle/>
          <a:p>
            <a:r>
              <a:rPr lang="en-GB"/>
              <a:t>“Core concepts in biomedical sciences” (S1+S2)</a:t>
            </a:r>
          </a:p>
        </p:txBody>
      </p:sp>
      <p:sp>
        <p:nvSpPr>
          <p:cNvPr id="3" name="Content Placeholder 2">
            <a:extLst>
              <a:ext uri="{FF2B5EF4-FFF2-40B4-BE49-F238E27FC236}">
                <a16:creationId xmlns:a16="http://schemas.microsoft.com/office/drawing/2014/main" id="{ACD66A48-E952-A30C-EC06-CC24EF5D96B3}"/>
              </a:ext>
            </a:extLst>
          </p:cNvPr>
          <p:cNvSpPr>
            <a:spLocks noGrp="1"/>
          </p:cNvSpPr>
          <p:nvPr>
            <p:ph idx="1"/>
          </p:nvPr>
        </p:nvSpPr>
        <p:spPr>
          <a:xfrm>
            <a:off x="838200" y="1825625"/>
            <a:ext cx="5257800" cy="4351338"/>
          </a:xfrm>
        </p:spPr>
        <p:txBody>
          <a:bodyPr>
            <a:normAutofit fontScale="92500" lnSpcReduction="10000"/>
          </a:bodyPr>
          <a:lstStyle/>
          <a:p>
            <a:pPr marL="0" indent="0">
              <a:buNone/>
            </a:pPr>
            <a:r>
              <a:rPr lang="en-GB" b="1"/>
              <a:t>Sem1:</a:t>
            </a:r>
          </a:p>
          <a:p>
            <a:pPr marL="0" indent="0">
              <a:buNone/>
            </a:pPr>
            <a:r>
              <a:rPr lang="en-GB"/>
              <a:t>Basic organic/inorganic chemistry</a:t>
            </a:r>
          </a:p>
          <a:p>
            <a:pPr marL="0" indent="0">
              <a:buNone/>
            </a:pPr>
            <a:r>
              <a:rPr lang="en-GB"/>
              <a:t>Cell structure (eukaryotic/prokaryotic/viral) “biodiversity”</a:t>
            </a:r>
          </a:p>
          <a:p>
            <a:pPr marL="0" indent="0">
              <a:buNone/>
            </a:pPr>
            <a:r>
              <a:rPr lang="en-GB"/>
              <a:t>Lipids and membranes</a:t>
            </a:r>
          </a:p>
          <a:p>
            <a:pPr marL="0" indent="0">
              <a:buNone/>
            </a:pPr>
            <a:r>
              <a:rPr lang="en-GB"/>
              <a:t>Cell division (mitosis/meiosis)</a:t>
            </a:r>
          </a:p>
          <a:p>
            <a:pPr marL="0" indent="0">
              <a:buNone/>
            </a:pPr>
            <a:r>
              <a:rPr lang="en-GB"/>
              <a:t>Cell cycle/replication/death</a:t>
            </a:r>
          </a:p>
          <a:p>
            <a:pPr marL="0" indent="0">
              <a:buNone/>
            </a:pPr>
            <a:r>
              <a:rPr lang="en-GB"/>
              <a:t>Cellular function and dysfunction</a:t>
            </a:r>
          </a:p>
          <a:p>
            <a:pPr marL="0" indent="0">
              <a:buNone/>
            </a:pPr>
            <a:r>
              <a:rPr lang="en-GB"/>
              <a:t>Central dogma</a:t>
            </a:r>
          </a:p>
        </p:txBody>
      </p:sp>
      <p:sp>
        <p:nvSpPr>
          <p:cNvPr id="4" name="Content Placeholder 2">
            <a:extLst>
              <a:ext uri="{FF2B5EF4-FFF2-40B4-BE49-F238E27FC236}">
                <a16:creationId xmlns:a16="http://schemas.microsoft.com/office/drawing/2014/main" id="{923EBDE2-399B-048B-E073-B2F93F683122}"/>
              </a:ext>
            </a:extLst>
          </p:cNvPr>
          <p:cNvSpPr txBox="1">
            <a:spLocks/>
          </p:cNvSpPr>
          <p:nvPr/>
        </p:nvSpPr>
        <p:spPr>
          <a:xfrm>
            <a:off x="6096000" y="1690688"/>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Sem2:</a:t>
            </a:r>
          </a:p>
          <a:p>
            <a:pPr marL="0" indent="0">
              <a:buFont typeface="Arial" panose="020B0604020202020204" pitchFamily="34" charset="0"/>
              <a:buNone/>
            </a:pPr>
            <a:r>
              <a:rPr lang="en-GB"/>
              <a:t>Ethics x1 (introduction)</a:t>
            </a:r>
          </a:p>
          <a:p>
            <a:pPr marL="0" indent="0">
              <a:buFont typeface="Arial" panose="020B0604020202020204" pitchFamily="34" charset="0"/>
              <a:buNone/>
            </a:pPr>
            <a:r>
              <a:rPr lang="en-GB"/>
              <a:t>Experimental models</a:t>
            </a:r>
          </a:p>
          <a:p>
            <a:pPr marL="0" indent="0">
              <a:buFont typeface="Arial" panose="020B0604020202020204" pitchFamily="34" charset="0"/>
              <a:buNone/>
            </a:pPr>
            <a:r>
              <a:rPr lang="en-GB"/>
              <a:t>Homeostasis x1-2 (acid-base, ANS+SNS)</a:t>
            </a:r>
          </a:p>
          <a:p>
            <a:pPr marL="0" indent="0">
              <a:buFont typeface="Arial" panose="020B0604020202020204" pitchFamily="34" charset="0"/>
              <a:buNone/>
            </a:pPr>
            <a:r>
              <a:rPr lang="en-GB"/>
              <a:t>Cell signalling</a:t>
            </a:r>
          </a:p>
          <a:p>
            <a:pPr marL="0" indent="0">
              <a:buFont typeface="Arial" panose="020B0604020202020204" pitchFamily="34" charset="0"/>
              <a:buNone/>
            </a:pPr>
            <a:r>
              <a:rPr lang="en-GB"/>
              <a:t>Genotype/phenotype</a:t>
            </a:r>
          </a:p>
          <a:p>
            <a:pPr marL="0" indent="0">
              <a:buFont typeface="Arial" panose="020B0604020202020204" pitchFamily="34" charset="0"/>
              <a:buNone/>
            </a:pPr>
            <a:r>
              <a:rPr lang="en-GB"/>
              <a:t>Genetics, genomes, heritability</a:t>
            </a:r>
          </a:p>
        </p:txBody>
      </p:sp>
      <p:sp>
        <p:nvSpPr>
          <p:cNvPr id="5" name="Isosceles Triangle 4">
            <a:extLst>
              <a:ext uri="{FF2B5EF4-FFF2-40B4-BE49-F238E27FC236}">
                <a16:creationId xmlns:a16="http://schemas.microsoft.com/office/drawing/2014/main" id="{641C88C1-60E0-523D-12B9-5CCC6EE7DA8A}"/>
              </a:ext>
            </a:extLst>
          </p:cNvPr>
          <p:cNvSpPr/>
          <p:nvPr/>
        </p:nvSpPr>
        <p:spPr>
          <a:xfrm rot="5400000">
            <a:off x="5810794" y="3174729"/>
            <a:ext cx="570412" cy="63050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7288A42-89A5-02D7-E950-401C0A7E11D0}"/>
              </a:ext>
            </a:extLst>
          </p:cNvPr>
          <p:cNvSpPr txBox="1"/>
          <p:nvPr/>
        </p:nvSpPr>
        <p:spPr>
          <a:xfrm>
            <a:off x="7983263" y="6488164"/>
            <a:ext cx="4268028" cy="369332"/>
          </a:xfrm>
          <a:prstGeom prst="rect">
            <a:avLst/>
          </a:prstGeom>
          <a:noFill/>
        </p:spPr>
        <p:txBody>
          <a:bodyPr wrap="none" rtlCol="0">
            <a:spAutoFit/>
          </a:bodyPr>
          <a:lstStyle/>
          <a:p>
            <a:r>
              <a:rPr lang="en-GB"/>
              <a:t>(module content to “taper off” into Sem2)</a:t>
            </a:r>
          </a:p>
        </p:txBody>
      </p:sp>
    </p:spTree>
    <p:extLst>
      <p:ext uri="{BB962C8B-B14F-4D97-AF65-F5344CB8AC3E}">
        <p14:creationId xmlns:p14="http://schemas.microsoft.com/office/powerpoint/2010/main" val="313491943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BFAC-B843-AF82-EC7F-743F8F5CE81E}"/>
              </a:ext>
            </a:extLst>
          </p:cNvPr>
          <p:cNvSpPr>
            <a:spLocks noGrp="1"/>
          </p:cNvSpPr>
          <p:nvPr>
            <p:ph type="title"/>
          </p:nvPr>
        </p:nvSpPr>
        <p:spPr/>
        <p:txBody>
          <a:bodyPr/>
          <a:lstStyle/>
          <a:p>
            <a:r>
              <a:rPr lang="en-GB"/>
              <a:t>“Core skills in biomedical sciences” (S1+S2)</a:t>
            </a:r>
          </a:p>
        </p:txBody>
      </p:sp>
      <p:sp>
        <p:nvSpPr>
          <p:cNvPr id="3" name="Content Placeholder 2">
            <a:extLst>
              <a:ext uri="{FF2B5EF4-FFF2-40B4-BE49-F238E27FC236}">
                <a16:creationId xmlns:a16="http://schemas.microsoft.com/office/drawing/2014/main" id="{EAEF6B1B-E973-0C22-48B3-6883A16A7D34}"/>
              </a:ext>
            </a:extLst>
          </p:cNvPr>
          <p:cNvSpPr>
            <a:spLocks noGrp="1"/>
          </p:cNvSpPr>
          <p:nvPr>
            <p:ph idx="1"/>
          </p:nvPr>
        </p:nvSpPr>
        <p:spPr>
          <a:xfrm>
            <a:off x="838200" y="1825625"/>
            <a:ext cx="5257800" cy="4351338"/>
          </a:xfrm>
        </p:spPr>
        <p:txBody>
          <a:bodyPr>
            <a:normAutofit fontScale="85000" lnSpcReduction="10000"/>
          </a:bodyPr>
          <a:lstStyle/>
          <a:p>
            <a:pPr marL="0" indent="0">
              <a:buNone/>
            </a:pPr>
            <a:r>
              <a:rPr lang="en-GB" b="1"/>
              <a:t>Sem1:</a:t>
            </a:r>
          </a:p>
          <a:p>
            <a:pPr marL="0" indent="0">
              <a:buNone/>
            </a:pPr>
            <a:r>
              <a:rPr lang="en-GB"/>
              <a:t>Ongoing group project</a:t>
            </a:r>
          </a:p>
          <a:p>
            <a:pPr marL="0" indent="0">
              <a:buNone/>
            </a:pPr>
            <a:r>
              <a:rPr lang="en-GB"/>
              <a:t>Statistics</a:t>
            </a:r>
          </a:p>
          <a:p>
            <a:pPr marL="0" indent="0">
              <a:buNone/>
            </a:pPr>
            <a:r>
              <a:rPr lang="en-GB" err="1"/>
              <a:t>Biomaths</a:t>
            </a:r>
            <a:endParaRPr lang="en-GB"/>
          </a:p>
          <a:p>
            <a:pPr marL="0" indent="0">
              <a:buNone/>
            </a:pPr>
            <a:r>
              <a:rPr lang="en-GB"/>
              <a:t>Early teamwork – industry/workplace based problem based on a global health challenge. To involve data analysis and interpretation, use of Excel and light touch statistics. </a:t>
            </a:r>
          </a:p>
          <a:p>
            <a:pPr marL="0" indent="0">
              <a:buNone/>
            </a:pPr>
            <a:r>
              <a:rPr lang="en-GB"/>
              <a:t>Information retrieval, study skills, scientific reading/writing and resilience training (“self-efficacy”)</a:t>
            </a:r>
          </a:p>
        </p:txBody>
      </p:sp>
      <p:sp>
        <p:nvSpPr>
          <p:cNvPr id="4" name="Isosceles Triangle 3">
            <a:extLst>
              <a:ext uri="{FF2B5EF4-FFF2-40B4-BE49-F238E27FC236}">
                <a16:creationId xmlns:a16="http://schemas.microsoft.com/office/drawing/2014/main" id="{F88C497F-C3A9-9EEF-711C-FB1DCCA9B9D1}"/>
              </a:ext>
            </a:extLst>
          </p:cNvPr>
          <p:cNvSpPr/>
          <p:nvPr/>
        </p:nvSpPr>
        <p:spPr>
          <a:xfrm rot="16200000" flipH="1">
            <a:off x="5810794" y="3174729"/>
            <a:ext cx="570412" cy="63050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DB9980-C9E9-3B35-444F-0E80906AEB88}"/>
              </a:ext>
            </a:extLst>
          </p:cNvPr>
          <p:cNvSpPr txBox="1"/>
          <p:nvPr/>
        </p:nvSpPr>
        <p:spPr>
          <a:xfrm>
            <a:off x="8035127" y="6548007"/>
            <a:ext cx="4268028" cy="369332"/>
          </a:xfrm>
          <a:prstGeom prst="rect">
            <a:avLst/>
          </a:prstGeom>
          <a:noFill/>
        </p:spPr>
        <p:txBody>
          <a:bodyPr wrap="none" rtlCol="0">
            <a:spAutoFit/>
          </a:bodyPr>
          <a:lstStyle/>
          <a:p>
            <a:r>
              <a:rPr lang="en-GB"/>
              <a:t>(module content to “taper on” into Sem2)</a:t>
            </a:r>
          </a:p>
        </p:txBody>
      </p:sp>
      <p:sp>
        <p:nvSpPr>
          <p:cNvPr id="6" name="Content Placeholder 2">
            <a:extLst>
              <a:ext uri="{FF2B5EF4-FFF2-40B4-BE49-F238E27FC236}">
                <a16:creationId xmlns:a16="http://schemas.microsoft.com/office/drawing/2014/main" id="{FDB039CE-E27C-4DB7-53A8-BAA71E678767}"/>
              </a:ext>
            </a:extLst>
          </p:cNvPr>
          <p:cNvSpPr txBox="1">
            <a:spLocks/>
          </p:cNvSpPr>
          <p:nvPr/>
        </p:nvSpPr>
        <p:spPr>
          <a:xfrm>
            <a:off x="6095999"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Sem2:</a:t>
            </a:r>
          </a:p>
          <a:p>
            <a:pPr marL="0" indent="0">
              <a:buFont typeface="Arial" panose="020B0604020202020204" pitchFamily="34" charset="0"/>
              <a:buNone/>
            </a:pPr>
            <a:r>
              <a:rPr lang="en-GB"/>
              <a:t>Ongoing group project – same/different groups? Coding (R/Python). Larger datasets (based on practical data?), drug development theme?</a:t>
            </a:r>
          </a:p>
          <a:p>
            <a:pPr marL="0" indent="0">
              <a:buFont typeface="Arial" panose="020B0604020202020204" pitchFamily="34" charset="0"/>
              <a:buNone/>
            </a:pPr>
            <a:r>
              <a:rPr lang="en-GB"/>
              <a:t>Scientific reading/writing.</a:t>
            </a:r>
          </a:p>
          <a:p>
            <a:pPr marL="0" indent="0">
              <a:buFont typeface="Arial" panose="020B0604020202020204" pitchFamily="34" charset="0"/>
              <a:buNone/>
            </a:pPr>
            <a:r>
              <a:rPr lang="en-GB"/>
              <a:t>Data visualisation, intermediate statistics (hypothesis testing).</a:t>
            </a:r>
          </a:p>
        </p:txBody>
      </p:sp>
    </p:spTree>
    <p:extLst>
      <p:ext uri="{BB962C8B-B14F-4D97-AF65-F5344CB8AC3E}">
        <p14:creationId xmlns:p14="http://schemas.microsoft.com/office/powerpoint/2010/main" val="84791699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A7DB-ECED-112E-AD76-693B440DD8BC}"/>
              </a:ext>
            </a:extLst>
          </p:cNvPr>
          <p:cNvSpPr>
            <a:spLocks noGrp="1"/>
          </p:cNvSpPr>
          <p:nvPr>
            <p:ph type="title"/>
          </p:nvPr>
        </p:nvSpPr>
        <p:spPr/>
        <p:txBody>
          <a:bodyPr/>
          <a:lstStyle/>
          <a:p>
            <a:r>
              <a:rPr lang="en-GB"/>
              <a:t>“Molecules of life” (S1)</a:t>
            </a:r>
          </a:p>
        </p:txBody>
      </p:sp>
      <p:sp>
        <p:nvSpPr>
          <p:cNvPr id="3" name="Content Placeholder 2">
            <a:extLst>
              <a:ext uri="{FF2B5EF4-FFF2-40B4-BE49-F238E27FC236}">
                <a16:creationId xmlns:a16="http://schemas.microsoft.com/office/drawing/2014/main" id="{6B9C9DAC-4D10-09D9-FADE-064888E236F1}"/>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GB"/>
              <a:t>Biophysics – pH (water, thermodynamics, kinetics)</a:t>
            </a:r>
          </a:p>
          <a:p>
            <a:pPr marL="0" indent="0">
              <a:buNone/>
            </a:pPr>
            <a:r>
              <a:rPr lang="en-GB"/>
              <a:t>Nucleic acids (inc. mention of phosphorous structures), RNA/DNA, replication, transcription, translation</a:t>
            </a:r>
          </a:p>
          <a:p>
            <a:pPr marL="0" indent="0">
              <a:buNone/>
            </a:pPr>
            <a:r>
              <a:rPr lang="en-GB"/>
              <a:t>Gene expression (prokaryotic and eukaryotic)</a:t>
            </a:r>
          </a:p>
          <a:p>
            <a:pPr marL="0" indent="0">
              <a:buNone/>
            </a:pPr>
            <a:r>
              <a:rPr lang="en-GB"/>
              <a:t>Proteins and amino acids (stability/folding interactions)</a:t>
            </a:r>
          </a:p>
          <a:p>
            <a:pPr marL="0" indent="0">
              <a:buNone/>
            </a:pPr>
            <a:r>
              <a:rPr lang="en-GB"/>
              <a:t>Enzymes/enzyme kinetics</a:t>
            </a:r>
          </a:p>
          <a:p>
            <a:pPr marL="0" indent="0">
              <a:buNone/>
            </a:pPr>
            <a:r>
              <a:rPr lang="en-GB"/>
              <a:t>Molecular separations (associated </a:t>
            </a:r>
            <a:r>
              <a:rPr lang="en-GB" err="1"/>
              <a:t>practicals</a:t>
            </a:r>
            <a:r>
              <a:rPr lang="en-GB"/>
              <a:t>?)</a:t>
            </a:r>
          </a:p>
          <a:p>
            <a:pPr marL="0" indent="0">
              <a:buNone/>
            </a:pPr>
            <a:r>
              <a:rPr lang="en-GB"/>
              <a:t>Blood types – including genetic aspects</a:t>
            </a:r>
          </a:p>
          <a:p>
            <a:pPr marL="0" indent="0">
              <a:buNone/>
            </a:pPr>
            <a:r>
              <a:rPr lang="en-GB"/>
              <a:t>Carbohydrates and metabolism (bioenergetics, </a:t>
            </a:r>
            <a:r>
              <a:rPr lang="en-GB" err="1"/>
              <a:t>inc</a:t>
            </a:r>
            <a:r>
              <a:rPr lang="en-GB"/>
              <a:t> energy/phosphorous)</a:t>
            </a:r>
          </a:p>
          <a:p>
            <a:pPr marL="0" indent="0">
              <a:buNone/>
            </a:pPr>
            <a:r>
              <a:rPr lang="en-GB"/>
              <a:t>Recombinant DNA/expression systems (practical?)</a:t>
            </a:r>
          </a:p>
          <a:p>
            <a:pPr marL="0" indent="0">
              <a:buNone/>
            </a:pPr>
            <a:r>
              <a:rPr lang="en-GB"/>
              <a:t>Diabetes/obesity – example themes for molecules of life/emerging health challenges </a:t>
            </a:r>
          </a:p>
        </p:txBody>
      </p:sp>
    </p:spTree>
    <p:extLst>
      <p:ext uri="{BB962C8B-B14F-4D97-AF65-F5344CB8AC3E}">
        <p14:creationId xmlns:p14="http://schemas.microsoft.com/office/powerpoint/2010/main" val="1764563499"/>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D9A70-A983-12A8-8FD3-0A5EF0685018}"/>
              </a:ext>
            </a:extLst>
          </p:cNvPr>
          <p:cNvSpPr>
            <a:spLocks noGrp="1"/>
          </p:cNvSpPr>
          <p:nvPr>
            <p:ph type="title"/>
          </p:nvPr>
        </p:nvSpPr>
        <p:spPr/>
        <p:txBody>
          <a:bodyPr/>
          <a:lstStyle/>
          <a:p>
            <a:r>
              <a:rPr lang="en-GB"/>
              <a:t>“Infectious disease and emerging health challenges” (S1)</a:t>
            </a:r>
          </a:p>
        </p:txBody>
      </p:sp>
      <p:sp>
        <p:nvSpPr>
          <p:cNvPr id="3" name="Content Placeholder 2">
            <a:extLst>
              <a:ext uri="{FF2B5EF4-FFF2-40B4-BE49-F238E27FC236}">
                <a16:creationId xmlns:a16="http://schemas.microsoft.com/office/drawing/2014/main" id="{522039C9-86A2-60BA-3FDE-00D5E89703E2}"/>
              </a:ext>
            </a:extLst>
          </p:cNvPr>
          <p:cNvSpPr>
            <a:spLocks noGrp="1"/>
          </p:cNvSpPr>
          <p:nvPr>
            <p:ph idx="1"/>
          </p:nvPr>
        </p:nvSpPr>
        <p:spPr/>
        <p:txBody>
          <a:bodyPr vert="horz" lIns="91440" tIns="45720" rIns="91440" bIns="45720" rtlCol="0" anchor="t">
            <a:normAutofit/>
          </a:bodyPr>
          <a:lstStyle/>
          <a:p>
            <a:pPr marL="0" indent="0">
              <a:buNone/>
            </a:pPr>
            <a:r>
              <a:rPr lang="en-GB"/>
              <a:t>Suggested themes: chronic disease, HIV/RSV, malaria, TB, asthma, infection, lifestyle, ageing</a:t>
            </a:r>
          </a:p>
          <a:p>
            <a:pPr marL="0" indent="0">
              <a:buNone/>
            </a:pPr>
            <a:r>
              <a:rPr lang="en-GB"/>
              <a:t>Epidemiology as an introduction?</a:t>
            </a:r>
          </a:p>
          <a:p>
            <a:pPr marL="0" indent="0">
              <a:buNone/>
            </a:pPr>
            <a:r>
              <a:rPr lang="en-GB"/>
              <a:t>Pathogenic vs non-pathogenic (organism structure)</a:t>
            </a:r>
          </a:p>
          <a:p>
            <a:pPr marL="0" indent="0">
              <a:buNone/>
            </a:pPr>
            <a:r>
              <a:rPr lang="en-GB"/>
              <a:t>Blood cells (and lymph system?)</a:t>
            </a:r>
          </a:p>
          <a:p>
            <a:pPr marL="0" indent="0">
              <a:buNone/>
            </a:pPr>
            <a:r>
              <a:rPr lang="en-GB"/>
              <a:t>Infectious disease – micro, viral, fungal, yeast</a:t>
            </a:r>
          </a:p>
          <a:p>
            <a:pPr marL="0" indent="0">
              <a:buNone/>
            </a:pPr>
            <a:r>
              <a:rPr lang="en-GB"/>
              <a:t>Immune system (innate, acquired, antibodies)</a:t>
            </a:r>
          </a:p>
          <a:p>
            <a:pPr marL="0" indent="0">
              <a:buNone/>
            </a:pPr>
            <a:r>
              <a:rPr lang="en-GB"/>
              <a:t>Microbiome </a:t>
            </a:r>
          </a:p>
          <a:p>
            <a:pPr marL="0" indent="0">
              <a:buNone/>
            </a:pPr>
            <a:endParaRPr lang="en-GB"/>
          </a:p>
        </p:txBody>
      </p:sp>
      <p:pic>
        <p:nvPicPr>
          <p:cNvPr id="5" name="Picture 4">
            <a:extLst>
              <a:ext uri="{FF2B5EF4-FFF2-40B4-BE49-F238E27FC236}">
                <a16:creationId xmlns:a16="http://schemas.microsoft.com/office/drawing/2014/main" id="{D096A87D-6C98-09B8-560A-3BD9A3BA4977}"/>
              </a:ext>
            </a:extLst>
          </p:cNvPr>
          <p:cNvPicPr>
            <a:picLocks noChangeAspect="1"/>
          </p:cNvPicPr>
          <p:nvPr/>
        </p:nvPicPr>
        <p:blipFill>
          <a:blip r:embed="rId4"/>
          <a:stretch>
            <a:fillRect/>
          </a:stretch>
        </p:blipFill>
        <p:spPr>
          <a:xfrm>
            <a:off x="9037891" y="4699159"/>
            <a:ext cx="2755283" cy="1888330"/>
          </a:xfrm>
          <a:prstGeom prst="rect">
            <a:avLst/>
          </a:prstGeom>
        </p:spPr>
      </p:pic>
      <p:sp>
        <p:nvSpPr>
          <p:cNvPr id="6" name="TextBox 5">
            <a:extLst>
              <a:ext uri="{FF2B5EF4-FFF2-40B4-BE49-F238E27FC236}">
                <a16:creationId xmlns:a16="http://schemas.microsoft.com/office/drawing/2014/main" id="{3FE9DEB6-CC0F-84DC-B895-4573AA7883BB}"/>
              </a:ext>
            </a:extLst>
          </p:cNvPr>
          <p:cNvSpPr txBox="1"/>
          <p:nvPr/>
        </p:nvSpPr>
        <p:spPr>
          <a:xfrm>
            <a:off x="9474360" y="4339850"/>
            <a:ext cx="2050241" cy="369332"/>
          </a:xfrm>
          <a:prstGeom prst="rect">
            <a:avLst/>
          </a:prstGeom>
          <a:noFill/>
        </p:spPr>
        <p:txBody>
          <a:bodyPr wrap="none" rtlCol="0">
            <a:spAutoFit/>
          </a:bodyPr>
          <a:lstStyle/>
          <a:p>
            <a:r>
              <a:rPr lang="en-GB"/>
              <a:t>Possible structure:</a:t>
            </a:r>
          </a:p>
        </p:txBody>
      </p:sp>
    </p:spTree>
    <p:extLst>
      <p:ext uri="{BB962C8B-B14F-4D97-AF65-F5344CB8AC3E}">
        <p14:creationId xmlns:p14="http://schemas.microsoft.com/office/powerpoint/2010/main" val="149159539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65E5-F6FE-2AEB-0AFF-6E2A6DFB4B28}"/>
              </a:ext>
            </a:extLst>
          </p:cNvPr>
          <p:cNvSpPr>
            <a:spLocks noGrp="1"/>
          </p:cNvSpPr>
          <p:nvPr>
            <p:ph type="title"/>
          </p:nvPr>
        </p:nvSpPr>
        <p:spPr/>
        <p:txBody>
          <a:bodyPr/>
          <a:lstStyle/>
          <a:p>
            <a:r>
              <a:rPr lang="en-GB"/>
              <a:t>“Cells to systems” (S2)</a:t>
            </a:r>
          </a:p>
        </p:txBody>
      </p:sp>
      <p:sp>
        <p:nvSpPr>
          <p:cNvPr id="3" name="Content Placeholder 2">
            <a:extLst>
              <a:ext uri="{FF2B5EF4-FFF2-40B4-BE49-F238E27FC236}">
                <a16:creationId xmlns:a16="http://schemas.microsoft.com/office/drawing/2014/main" id="{285EE630-BA64-A1CF-47AA-AFB44F54F88F}"/>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GB"/>
              <a:t>Developmental biology (basic principles, organogenesis, embryogenesis) x2-3</a:t>
            </a:r>
          </a:p>
          <a:p>
            <a:pPr marL="0" indent="0">
              <a:buNone/>
            </a:pPr>
            <a:r>
              <a:rPr lang="en-GB"/>
              <a:t>Cell-cell interaction (organisation into tissues) x2</a:t>
            </a:r>
          </a:p>
          <a:p>
            <a:pPr marL="0" indent="0">
              <a:buNone/>
            </a:pPr>
            <a:r>
              <a:rPr lang="en-GB"/>
              <a:t>Membrane transport (</a:t>
            </a:r>
            <a:r>
              <a:rPr lang="en-GB" err="1"/>
              <a:t>inc</a:t>
            </a:r>
            <a:r>
              <a:rPr lang="en-GB"/>
              <a:t> ion channels) x2</a:t>
            </a:r>
          </a:p>
          <a:p>
            <a:pPr>
              <a:buNone/>
            </a:pPr>
            <a:r>
              <a:rPr lang="en-GB" sz="2600"/>
              <a:t>Specialised cells (epithelial, muscles, excitable cells and action potentials) x2-3</a:t>
            </a:r>
          </a:p>
          <a:p>
            <a:pPr marL="0" indent="0">
              <a:buNone/>
            </a:pPr>
            <a:r>
              <a:rPr lang="en-GB"/>
              <a:t>Cardiovascular system x4 (cardiovascular anatomy, cardiac cycle, ECG, basic control mechanisms)</a:t>
            </a:r>
          </a:p>
          <a:p>
            <a:pPr marL="0" indent="0">
              <a:buNone/>
            </a:pPr>
            <a:r>
              <a:rPr lang="en-GB"/>
              <a:t>Nervous system (basic anatomy, cellular connections, neuromuscular junction) x3-4?</a:t>
            </a:r>
          </a:p>
          <a:p>
            <a:pPr marL="0" indent="0">
              <a:buNone/>
            </a:pPr>
            <a:r>
              <a:rPr lang="en-GB"/>
              <a:t>GI system x2</a:t>
            </a:r>
          </a:p>
          <a:p>
            <a:pPr marL="0" indent="0">
              <a:buNone/>
            </a:pPr>
            <a:r>
              <a:rPr lang="en-GB"/>
              <a:t>Basic human anatomy to be covered in the above ^</a:t>
            </a:r>
          </a:p>
        </p:txBody>
      </p:sp>
    </p:spTree>
    <p:extLst>
      <p:ext uri="{BB962C8B-B14F-4D97-AF65-F5344CB8AC3E}">
        <p14:creationId xmlns:p14="http://schemas.microsoft.com/office/powerpoint/2010/main" val="235695190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B78C-1BB4-7226-E08C-D060F4097080}"/>
              </a:ext>
            </a:extLst>
          </p:cNvPr>
          <p:cNvSpPr>
            <a:spLocks noGrp="1"/>
          </p:cNvSpPr>
          <p:nvPr>
            <p:ph type="title"/>
          </p:nvPr>
        </p:nvSpPr>
        <p:spPr/>
        <p:txBody>
          <a:bodyPr/>
          <a:lstStyle/>
          <a:p>
            <a:r>
              <a:rPr lang="en-GB"/>
              <a:t>“Therapeutic mechanisms” (S2)</a:t>
            </a:r>
          </a:p>
        </p:txBody>
      </p:sp>
      <p:sp>
        <p:nvSpPr>
          <p:cNvPr id="3" name="Content Placeholder 2">
            <a:extLst>
              <a:ext uri="{FF2B5EF4-FFF2-40B4-BE49-F238E27FC236}">
                <a16:creationId xmlns:a16="http://schemas.microsoft.com/office/drawing/2014/main" id="{8A6FD1DD-6C75-C400-B754-140AA6DA97D5}"/>
              </a:ext>
            </a:extLst>
          </p:cNvPr>
          <p:cNvSpPr>
            <a:spLocks noGrp="1"/>
          </p:cNvSpPr>
          <p:nvPr>
            <p:ph idx="1"/>
          </p:nvPr>
        </p:nvSpPr>
        <p:spPr/>
        <p:txBody>
          <a:bodyPr>
            <a:normAutofit fontScale="92500" lnSpcReduction="10000"/>
          </a:bodyPr>
          <a:lstStyle/>
          <a:p>
            <a:pPr marL="0" indent="0">
              <a:buNone/>
            </a:pPr>
            <a:r>
              <a:rPr lang="en-GB"/>
              <a:t>Genetic analysis of disease (SNPs, GWAS?) x1</a:t>
            </a:r>
          </a:p>
          <a:p>
            <a:pPr marL="0" indent="0">
              <a:buNone/>
            </a:pPr>
            <a:r>
              <a:rPr lang="en-GB"/>
              <a:t>Cancer basics (+ alternatives)</a:t>
            </a:r>
          </a:p>
          <a:p>
            <a:pPr marL="0" indent="0">
              <a:buNone/>
            </a:pPr>
            <a:r>
              <a:rPr lang="en-GB"/>
              <a:t>Cell signalling (recap), GPCRs as a drug target</a:t>
            </a:r>
          </a:p>
          <a:p>
            <a:pPr marL="0" indent="0">
              <a:buNone/>
            </a:pPr>
            <a:r>
              <a:rPr lang="en-GB"/>
              <a:t>Drug discovery and development (+ serendipity in side effects e.g. Viagra, metformin) + delivery </a:t>
            </a:r>
          </a:p>
          <a:p>
            <a:pPr marL="0" indent="0">
              <a:buNone/>
            </a:pPr>
            <a:r>
              <a:rPr lang="en-GB"/>
              <a:t>Drug toxicity and adverse drug reactions (+ renal?) x1</a:t>
            </a:r>
          </a:p>
          <a:p>
            <a:pPr marL="0" indent="0">
              <a:buNone/>
            </a:pPr>
            <a:r>
              <a:rPr lang="en-GB"/>
              <a:t>Pharmacodynamics/kinetics (ADME)</a:t>
            </a:r>
          </a:p>
          <a:p>
            <a:pPr marL="0" indent="0">
              <a:buNone/>
            </a:pPr>
            <a:r>
              <a:rPr lang="en-GB"/>
              <a:t>Antibiotics and AMR</a:t>
            </a:r>
          </a:p>
          <a:p>
            <a:pPr marL="0" indent="0">
              <a:buNone/>
            </a:pPr>
            <a:r>
              <a:rPr lang="en-GB"/>
              <a:t>Vaccine basics</a:t>
            </a:r>
          </a:p>
          <a:p>
            <a:pPr marL="0" indent="0">
              <a:buNone/>
            </a:pPr>
            <a:r>
              <a:rPr lang="en-GB"/>
              <a:t>Lifestyle interventions </a:t>
            </a:r>
          </a:p>
        </p:txBody>
      </p:sp>
    </p:spTree>
    <p:extLst>
      <p:ext uri="{BB962C8B-B14F-4D97-AF65-F5344CB8AC3E}">
        <p14:creationId xmlns:p14="http://schemas.microsoft.com/office/powerpoint/2010/main" val="418429846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2F2B-1E1F-7D6F-C2B2-0681F559877C}"/>
              </a:ext>
            </a:extLst>
          </p:cNvPr>
          <p:cNvSpPr>
            <a:spLocks noGrp="1"/>
          </p:cNvSpPr>
          <p:nvPr>
            <p:ph type="title"/>
          </p:nvPr>
        </p:nvSpPr>
        <p:spPr/>
        <p:txBody>
          <a:bodyPr/>
          <a:lstStyle/>
          <a:p>
            <a:r>
              <a:rPr lang="en-GB"/>
              <a:t>Content to go into stage 2</a:t>
            </a:r>
          </a:p>
        </p:txBody>
      </p:sp>
      <p:sp>
        <p:nvSpPr>
          <p:cNvPr id="3" name="Content Placeholder 2">
            <a:extLst>
              <a:ext uri="{FF2B5EF4-FFF2-40B4-BE49-F238E27FC236}">
                <a16:creationId xmlns:a16="http://schemas.microsoft.com/office/drawing/2014/main" id="{B40F2819-BF6B-18F4-81B3-DAC899800090}"/>
              </a:ext>
            </a:extLst>
          </p:cNvPr>
          <p:cNvSpPr>
            <a:spLocks noGrp="1"/>
          </p:cNvSpPr>
          <p:nvPr>
            <p:ph idx="1"/>
          </p:nvPr>
        </p:nvSpPr>
        <p:spPr/>
        <p:txBody>
          <a:bodyPr vert="horz" lIns="91440" tIns="45720" rIns="91440" bIns="45720" rtlCol="0" anchor="t">
            <a:normAutofit lnSpcReduction="10000"/>
          </a:bodyPr>
          <a:lstStyle/>
          <a:p>
            <a:r>
              <a:rPr lang="en-GB"/>
              <a:t>Drug elimination (does this need renal function knowledge?)</a:t>
            </a:r>
          </a:p>
          <a:p>
            <a:r>
              <a:rPr lang="en-GB"/>
              <a:t>Kidney + liver</a:t>
            </a:r>
          </a:p>
          <a:p>
            <a:r>
              <a:rPr lang="en-GB"/>
              <a:t>Respiratory system</a:t>
            </a:r>
          </a:p>
          <a:p>
            <a:r>
              <a:rPr lang="en-GB"/>
              <a:t>Specific anatomy module</a:t>
            </a:r>
          </a:p>
          <a:p>
            <a:r>
              <a:rPr lang="en-GB"/>
              <a:t>Toxins and overdose</a:t>
            </a:r>
          </a:p>
          <a:p>
            <a:r>
              <a:rPr lang="en-GB"/>
              <a:t>Endocrinology</a:t>
            </a:r>
          </a:p>
          <a:p>
            <a:r>
              <a:rPr lang="en-GB"/>
              <a:t>Inflammation/antihistamines (needs respiratory)</a:t>
            </a:r>
          </a:p>
          <a:p>
            <a:r>
              <a:rPr lang="en-GB"/>
              <a:t>Basics of allergies (needs respiratory)</a:t>
            </a:r>
          </a:p>
          <a:p>
            <a:r>
              <a:rPr lang="en-GB"/>
              <a:t>Gene editing/CRISPR </a:t>
            </a:r>
          </a:p>
        </p:txBody>
      </p:sp>
    </p:spTree>
    <p:extLst>
      <p:ext uri="{BB962C8B-B14F-4D97-AF65-F5344CB8AC3E}">
        <p14:creationId xmlns:p14="http://schemas.microsoft.com/office/powerpoint/2010/main" val="1894926861"/>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PRESGUID" val="ca710f00-e4c7-4f3a-b310-6e494a4f1ba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omotedContent xmlns="b839386e-b7d7-4cb6-bf9c-419cde42c50a">No</PromotedContent>
    <PublishingExpirationDate xmlns="http://schemas.microsoft.com/sharepoint/v3" xsi:nil="true"/>
    <PublishingStartDate xmlns="http://schemas.microsoft.com/sharepoint/v3" xsi:nil="true"/>
    <MigrationSourceURL xmlns="4212837b-a832-4782-96dd-145014b8ba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537A3526CC3B4FA9D286BFB0703369" ma:contentTypeVersion="13" ma:contentTypeDescription="Create a new document." ma:contentTypeScope="" ma:versionID="3e604148e7d659a4a368916e615f158f">
  <xsd:schema xmlns:xsd="http://www.w3.org/2001/XMLSchema" xmlns:xs="http://www.w3.org/2001/XMLSchema" xmlns:p="http://schemas.microsoft.com/office/2006/metadata/properties" xmlns:ns1="http://schemas.microsoft.com/sharepoint/v3" xmlns:ns2="4212837b-a832-4782-96dd-145014b8ba15" xmlns:ns3="b839386e-b7d7-4cb6-bf9c-419cde42c50a" targetNamespace="http://schemas.microsoft.com/office/2006/metadata/properties" ma:root="true" ma:fieldsID="670e95472af9af1159341c156bc3a05a" ns1:_="" ns2:_="" ns3:_="">
    <xsd:import namespace="http://schemas.microsoft.com/sharepoint/v3"/>
    <xsd:import namespace="4212837b-a832-4782-96dd-145014b8ba15"/>
    <xsd:import namespace="b839386e-b7d7-4cb6-bf9c-419cde42c50a"/>
    <xsd:element name="properties">
      <xsd:complexType>
        <xsd:sequence>
          <xsd:element name="documentManagement">
            <xsd:complexType>
              <xsd:all>
                <xsd:element ref="ns1:PublishingStartDate" minOccurs="0"/>
                <xsd:element ref="ns1:PublishingExpirationDate" minOccurs="0"/>
                <xsd:element ref="ns2:MigrationSourceURL" minOccurs="0"/>
                <xsd:element ref="ns3:PromotedContent" minOccurs="0"/>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12837b-a832-4782-96dd-145014b8ba15" elementFormDefault="qualified">
    <xsd:import namespace="http://schemas.microsoft.com/office/2006/documentManagement/types"/>
    <xsd:import namespace="http://schemas.microsoft.com/office/infopath/2007/PartnerControls"/>
    <xsd:element name="MigrationSourceURL" ma:index="10" nillable="true" ma:displayName="MigrationSourceURL" ma:internalName="MigrationSourceURL">
      <xsd:simpleType>
        <xsd:restriction base="dms:Note">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39386e-b7d7-4cb6-bf9c-419cde42c50a" elementFormDefault="qualified">
    <xsd:import namespace="http://schemas.microsoft.com/office/2006/documentManagement/types"/>
    <xsd:import namespace="http://schemas.microsoft.com/office/infopath/2007/PartnerControls"/>
    <xsd:element name="PromotedContent" ma:index="11" nillable="true" ma:displayName="Promoted Content" ma:default="No" ma:format="Dropdown" ma:internalName="PromotedContent">
      <xsd:simpleType>
        <xsd:restriction base="dms:Choice">
          <xsd:enumeration value="No"/>
          <xsd:enumeration value="Y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ADE370-CD25-46AA-81A2-AEDE3E972B31}">
  <ds:schemaRefs>
    <ds:schemaRef ds:uri="5fa6827d-9620-406f-9c40-1e57a4ffa850"/>
    <ds:schemaRef ds:uri="807f118f-513f-47ce-84f7-2d90938df9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F5AC67-E043-4E02-B0DB-68D8381F01E3}"/>
</file>

<file path=customXml/itemProps3.xml><?xml version="1.0" encoding="utf-8"?>
<ds:datastoreItem xmlns:ds="http://schemas.openxmlformats.org/officeDocument/2006/customXml" ds:itemID="{2E85565F-F794-44BD-B065-05E3BB77E8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8</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Stage 1 Revamp</vt:lpstr>
      <vt:lpstr>PowerPoint Presentation</vt:lpstr>
      <vt:lpstr>“Core concepts in biomedical sciences” (S1+S2)</vt:lpstr>
      <vt:lpstr>“Core skills in biomedical sciences” (S1+S2)</vt:lpstr>
      <vt:lpstr>“Molecules of life” (S1)</vt:lpstr>
      <vt:lpstr>“Infectious disease and emerging health challenges” (S1)</vt:lpstr>
      <vt:lpstr>“Cells to systems” (S2)</vt:lpstr>
      <vt:lpstr>“Therapeutic mechanisms” (S2)</vt:lpstr>
      <vt:lpstr>Content to go into stage 2</vt:lpstr>
      <vt:lpstr>“bin”</vt:lpstr>
      <vt:lpstr>Pictures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1 Core Modules</dc:title>
  <dc:creator>Harley Stevenson-Cocks</dc:creator>
  <cp:revision>1</cp:revision>
  <dcterms:created xsi:type="dcterms:W3CDTF">2024-09-27T11:11:49Z</dcterms:created>
  <dcterms:modified xsi:type="dcterms:W3CDTF">2024-10-16T08:14:05Z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0x0101004F537A3526CC3B4FA9D286BFB0703369</vt:lpwstr>
  </property>
  <property fmtid="{D5CDD505-2E9C-101B-9397-08002B2CF9AE}" pid="3" name="MediaServiceImageTags">
    <vt:lpwstr/>
  </property>
</Properties>
</file>